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2" r:id="rId3"/>
    <p:sldId id="264" r:id="rId4"/>
    <p:sldId id="260" r:id="rId5"/>
    <p:sldId id="265" r:id="rId6"/>
    <p:sldId id="266" r:id="rId7"/>
    <p:sldId id="267" r:id="rId8"/>
    <p:sldId id="268" r:id="rId9"/>
    <p:sldId id="270" r:id="rId10"/>
    <p:sldId id="273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E5CED-E9CF-4832-BABF-A98A4BEEE230}" type="datetimeFigureOut">
              <a:rPr lang="en-IN" smtClean="0"/>
              <a:t>25-08-2018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136B3-8722-41DF-987F-0C6977F42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81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EFE8F-9FA4-4A9E-9A83-3ECD8707FC0E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EFE8F-9FA4-4A9E-9A83-3ECD8707FC0E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Presentation Title</a:t>
            </a:r>
            <a:endParaRPr lang="en-GB" dirty="0"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123" y="2208001"/>
            <a:ext cx="1034506" cy="43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744" y="2720851"/>
            <a:ext cx="10516511" cy="804742"/>
          </a:xfrm>
          <a:prstGeom prst="rect">
            <a:avLst/>
          </a:prstGeom>
        </p:spPr>
      </p:pic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/>
          <p:cNvSpPr txBox="1"/>
          <p:nvPr userDrawn="1"/>
        </p:nvSpPr>
        <p:spPr>
          <a:xfrm>
            <a:off x="2316186" y="6310553"/>
            <a:ext cx="761238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kern="0" dirty="0">
                <a:solidFill>
                  <a:srgbClr val="000000"/>
                </a:solidFill>
              </a:rPr>
              <a:t>This project has received funding from the European Union’s Horizon 2020 Framework </a:t>
            </a:r>
            <a:r>
              <a:rPr lang="en-US" sz="1200" kern="0" dirty="0" err="1">
                <a:solidFill>
                  <a:srgbClr val="000000"/>
                </a:solidFill>
              </a:rPr>
              <a:t>Programme</a:t>
            </a:r>
            <a:r>
              <a:rPr lang="en-US" sz="1200" kern="0" dirty="0">
                <a:solidFill>
                  <a:srgbClr val="000000"/>
                </a:solidFill>
              </a:rPr>
              <a:t> for Research and Innovation under grant agreement no 674875.</a:t>
            </a:r>
            <a:endParaRPr lang="en-GB" sz="12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0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9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79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06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354" y="6388424"/>
            <a:ext cx="2743200" cy="365125"/>
          </a:xfrm>
        </p:spPr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466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A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95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56359" y="1356359"/>
            <a:ext cx="11000343" cy="50909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744618" y="6550429"/>
            <a:ext cx="10881601" cy="281430"/>
          </a:xfrm>
          <a:prstGeom prst="rect">
            <a:avLst/>
          </a:prstGeom>
          <a:ln>
            <a:noFill/>
          </a:ln>
        </p:spPr>
        <p:txBody>
          <a:bodyPr anchor="t">
            <a:normAutofit/>
          </a:bodyPr>
          <a:lstStyle>
            <a:lvl1pPr marL="0" indent="0" algn="l">
              <a:buNone/>
              <a:defRPr sz="1000" b="0" baseline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13958" y="654972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2A396423-E72B-9A49-A58C-3F9F88C6EFDE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358" y="529378"/>
            <a:ext cx="11000343" cy="684428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62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/>
          <a:lstStyle/>
          <a:p>
            <a:fld id="{4CE482DC-2269-4F26-9D2A-7E44B1A4CD85}" type="slidenum">
              <a:rPr lang="en-US" dirty="0">
                <a:solidFill>
                  <a:srgbClr val="4472C4"/>
                </a:solidFill>
              </a:rPr>
              <a:pPr/>
              <a:t>‹#›</a:t>
            </a:fld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Tijdelijke aanduiding voor dianummer 5"/>
          <p:cNvSpPr txBox="1">
            <a:spLocks/>
          </p:cNvSpPr>
          <p:nvPr userDrawn="1"/>
        </p:nvSpPr>
        <p:spPr bwMode="auto">
          <a:xfrm>
            <a:off x="13958" y="654972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l" defTabSz="914400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ヒラギノ角ゴ Pro W3" charset="-128"/>
                <a:cs typeface="+mn-cs"/>
              </a:defRPr>
            </a:lvl9pPr>
          </a:lstStyle>
          <a:p>
            <a:fld id="{2A396423-E72B-9A49-A58C-3F9F88C6EFDE}" type="slidenum">
              <a:rPr lang="nl-NL" altLang="en-US" smtClean="0"/>
              <a:pPr/>
              <a:t>‹#›</a:t>
            </a:fld>
            <a:endParaRPr lang="nl-NL" alt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2354" y="63884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354" y="63884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‹#›</a:t>
            </a:fld>
            <a:endParaRPr lang="en-GB" dirty="0">
              <a:solidFill>
                <a:srgbClr val="4472C4"/>
              </a:solidFill>
            </a:endParaRPr>
          </a:p>
        </p:txBody>
      </p:sp>
      <p:pic>
        <p:nvPicPr>
          <p:cNvPr id="7" name="Bild 4"/>
          <p:cNvPicPr/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623" y="4005174"/>
            <a:ext cx="10810754" cy="888023"/>
          </a:xfrm>
        </p:spPr>
        <p:txBody>
          <a:bodyPr>
            <a:noAutofit/>
          </a:bodyPr>
          <a:lstStyle/>
          <a:p>
            <a:r>
              <a:rPr lang="en-GB" sz="2400" dirty="0" smtClean="0"/>
              <a:t>Optimising Quality-of-Control for Data-intensive </a:t>
            </a:r>
            <a:br>
              <a:rPr lang="en-GB" sz="2400" dirty="0" smtClean="0"/>
            </a:br>
            <a:r>
              <a:rPr lang="en-GB" sz="2400" dirty="0" smtClean="0"/>
              <a:t>Multiprocessor Image-Based Control Systems </a:t>
            </a:r>
            <a:br>
              <a:rPr lang="en-GB" sz="2400" dirty="0" smtClean="0"/>
            </a:br>
            <a:r>
              <a:rPr lang="en-GB" sz="2400" dirty="0" smtClean="0"/>
              <a:t>considering Workload Variations</a:t>
            </a:r>
            <a:endParaRPr lang="en-GB" sz="2400" dirty="0"/>
          </a:p>
        </p:txBody>
      </p:sp>
      <p:sp>
        <p:nvSpPr>
          <p:cNvPr id="4" name="TextBox 1"/>
          <p:cNvSpPr txBox="1"/>
          <p:nvPr/>
        </p:nvSpPr>
        <p:spPr>
          <a:xfrm>
            <a:off x="690623" y="5133676"/>
            <a:ext cx="1081075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u="sng" kern="0" dirty="0" err="1">
                <a:solidFill>
                  <a:srgbClr val="000000"/>
                </a:solidFill>
              </a:rPr>
              <a:t>Sajid</a:t>
            </a:r>
            <a:r>
              <a:rPr lang="en-GB" b="1" u="sng" kern="0" dirty="0">
                <a:solidFill>
                  <a:srgbClr val="000000"/>
                </a:solidFill>
              </a:rPr>
              <a:t> Mohamed</a:t>
            </a:r>
            <a:r>
              <a:rPr lang="en-GB" kern="0" dirty="0">
                <a:solidFill>
                  <a:srgbClr val="000000"/>
                </a:solidFill>
              </a:rPr>
              <a:t>, </a:t>
            </a:r>
            <a:r>
              <a:rPr lang="en-GB" kern="0" dirty="0" err="1">
                <a:solidFill>
                  <a:srgbClr val="000000"/>
                </a:solidFill>
              </a:rPr>
              <a:t>Diqing</a:t>
            </a:r>
            <a:r>
              <a:rPr lang="en-GB" kern="0" dirty="0">
                <a:solidFill>
                  <a:srgbClr val="000000"/>
                </a:solidFill>
              </a:rPr>
              <a:t> Zhu, Dip </a:t>
            </a:r>
            <a:r>
              <a:rPr lang="en-GB" kern="0" dirty="0" err="1">
                <a:solidFill>
                  <a:srgbClr val="000000"/>
                </a:solidFill>
              </a:rPr>
              <a:t>Goswami</a:t>
            </a:r>
            <a:r>
              <a:rPr lang="en-GB" kern="0" dirty="0">
                <a:solidFill>
                  <a:srgbClr val="000000"/>
                </a:solidFill>
              </a:rPr>
              <a:t>, </a:t>
            </a:r>
            <a:r>
              <a:rPr lang="en-GB" kern="0" dirty="0" err="1">
                <a:solidFill>
                  <a:srgbClr val="000000"/>
                </a:solidFill>
              </a:rPr>
              <a:t>Twan</a:t>
            </a:r>
            <a:r>
              <a:rPr lang="en-GB" kern="0" dirty="0">
                <a:solidFill>
                  <a:srgbClr val="000000"/>
                </a:solidFill>
              </a:rPr>
              <a:t> Basten</a:t>
            </a:r>
          </a:p>
        </p:txBody>
      </p:sp>
      <p:pic>
        <p:nvPicPr>
          <p:cNvPr id="5" name="Picture 2" descr="Image result for TU/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7707" cy="249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5285" y="1289849"/>
            <a:ext cx="2821923" cy="101129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Modelling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74885"/>
            <a:ext cx="5353744" cy="3175020"/>
          </a:xfrm>
        </p:spPr>
        <p:txBody>
          <a:bodyPr lIns="0" rIns="108000"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Model should consider</a:t>
            </a:r>
          </a:p>
          <a:p>
            <a:r>
              <a:rPr lang="en-IN" dirty="0" smtClean="0"/>
              <a:t>Workload variations 	– y</a:t>
            </a:r>
            <a:r>
              <a:rPr lang="en-IN" baseline="-25000" dirty="0" smtClean="0"/>
              <a:t>1</a:t>
            </a:r>
            <a:r>
              <a:rPr lang="en-IN" dirty="0" smtClean="0"/>
              <a:t>, y</a:t>
            </a:r>
            <a:r>
              <a:rPr lang="en-IN" baseline="-25000" dirty="0" smtClean="0"/>
              <a:t>2</a:t>
            </a:r>
            <a:endParaRPr lang="en-IN" dirty="0" smtClean="0"/>
          </a:p>
          <a:p>
            <a:r>
              <a:rPr lang="en-IN" dirty="0" smtClean="0"/>
              <a:t>Parallelisation 		– </a:t>
            </a:r>
            <a:r>
              <a:rPr lang="en-IN" dirty="0" err="1" smtClean="0"/>
              <a:t>RoIP</a:t>
            </a:r>
            <a:endParaRPr lang="en-IN" dirty="0" smtClean="0"/>
          </a:p>
          <a:p>
            <a:r>
              <a:rPr lang="en-IN" dirty="0" smtClean="0"/>
              <a:t>Reconfiguration 		– c</a:t>
            </a:r>
          </a:p>
          <a:p>
            <a:pPr marL="0" indent="0">
              <a:buNone/>
            </a:pPr>
            <a:r>
              <a:rPr lang="en-IN" dirty="0"/>
              <a:t>w</a:t>
            </a:r>
            <a:r>
              <a:rPr lang="en-IN" dirty="0" smtClean="0"/>
              <a:t>ith tool support for 	– SDF3</a:t>
            </a:r>
          </a:p>
          <a:p>
            <a:r>
              <a:rPr lang="en-IN" dirty="0" smtClean="0"/>
              <a:t>Timing analysis</a:t>
            </a:r>
          </a:p>
          <a:p>
            <a:r>
              <a:rPr lang="en-IN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10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970902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24" name="Oval 23"/>
          <p:cNvSpPr/>
          <p:nvPr/>
        </p:nvSpPr>
        <p:spPr>
          <a:xfrm>
            <a:off x="9465916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4896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0374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32587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4605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cxnSp>
        <p:nvCxnSpPr>
          <p:cNvPr id="34" name="Curved Connector 33"/>
          <p:cNvCxnSpPr>
            <a:stCxn id="27" idx="2"/>
            <a:endCxn id="23" idx="0"/>
          </p:cNvCxnSpPr>
          <p:nvPr/>
        </p:nvCxnSpPr>
        <p:spPr>
          <a:xfrm rot="5400000">
            <a:off x="7958154" y="1517517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31" idx="2"/>
            <a:endCxn id="23" idx="0"/>
          </p:cNvCxnSpPr>
          <p:nvPr/>
        </p:nvCxnSpPr>
        <p:spPr>
          <a:xfrm rot="16200000" flipH="1">
            <a:off x="7343730" y="1555088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29" idx="2"/>
            <a:endCxn id="24" idx="0"/>
          </p:cNvCxnSpPr>
          <p:nvPr/>
        </p:nvCxnSpPr>
        <p:spPr>
          <a:xfrm rot="16200000" flipH="1">
            <a:off x="9820083" y="1536426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30" idx="2"/>
            <a:endCxn id="24" idx="0"/>
          </p:cNvCxnSpPr>
          <p:nvPr/>
        </p:nvCxnSpPr>
        <p:spPr>
          <a:xfrm rot="5400000">
            <a:off x="10434507" y="1536179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1055815" y="3746986"/>
            <a:ext cx="1008000" cy="1008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A</a:t>
            </a:r>
          </a:p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a</a:t>
            </a:r>
            <a:endParaRPr lang="en-IN" b="1" kern="0" baseline="-2500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45" name="Straight Arrow Connector 44"/>
          <p:cNvCxnSpPr>
            <a:stCxn id="54" idx="6"/>
            <a:endCxn id="49" idx="2"/>
          </p:cNvCxnSpPr>
          <p:nvPr/>
        </p:nvCxnSpPr>
        <p:spPr>
          <a:xfrm>
            <a:off x="9070323" y="4250986"/>
            <a:ext cx="488746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364514" y="53385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rgbClr val="0070C0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47" name="Curved Connector 46"/>
          <p:cNvCxnSpPr>
            <a:stCxn id="44" idx="4"/>
            <a:endCxn id="56" idx="4"/>
          </p:cNvCxnSpPr>
          <p:nvPr/>
        </p:nvCxnSpPr>
        <p:spPr>
          <a:xfrm rot="5400000">
            <a:off x="8566323" y="1761494"/>
            <a:ext cx="12700" cy="5986984"/>
          </a:xfrm>
          <a:prstGeom prst="curvedConnector3">
            <a:avLst>
              <a:gd name="adj1" fmla="val 7809449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48" name="Flowchart: Connector 47"/>
          <p:cNvSpPr/>
          <p:nvPr/>
        </p:nvSpPr>
        <p:spPr>
          <a:xfrm>
            <a:off x="8477938" y="5657682"/>
            <a:ext cx="121537" cy="13358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559069" y="3746986"/>
            <a:ext cx="1008000" cy="1008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c</a:t>
            </a:r>
            <a: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+</a:t>
            </a:r>
            <a:b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</a:br>
            <a: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d(Si</a:t>
            </a:r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)</a:t>
            </a:r>
          </a:p>
        </p:txBody>
      </p:sp>
      <p:cxnSp>
        <p:nvCxnSpPr>
          <p:cNvPr id="50" name="Straight Arrow Connector 49"/>
          <p:cNvCxnSpPr>
            <a:stCxn id="49" idx="6"/>
            <a:endCxn id="44" idx="2"/>
          </p:cNvCxnSpPr>
          <p:nvPr/>
        </p:nvCxnSpPr>
        <p:spPr>
          <a:xfrm>
            <a:off x="10567069" y="4250986"/>
            <a:ext cx="488746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1" name="Straight Arrow Connector 50"/>
          <p:cNvCxnSpPr>
            <a:stCxn id="52" idx="3"/>
            <a:endCxn id="56" idx="2"/>
          </p:cNvCxnSpPr>
          <p:nvPr/>
        </p:nvCxnSpPr>
        <p:spPr>
          <a:xfrm>
            <a:off x="4614725" y="4250986"/>
            <a:ext cx="454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02211" y="3927820"/>
            <a:ext cx="91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Camera input</a:t>
            </a:r>
          </a:p>
        </p:txBody>
      </p:sp>
      <p:sp>
        <p:nvSpPr>
          <p:cNvPr id="53" name="Oval 52"/>
          <p:cNvSpPr/>
          <p:nvPr/>
        </p:nvSpPr>
        <p:spPr>
          <a:xfrm>
            <a:off x="6561974" y="4502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RoIP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p</a:t>
            </a:r>
          </a:p>
        </p:txBody>
      </p:sp>
      <p:sp>
        <p:nvSpPr>
          <p:cNvPr id="54" name="Oval 53"/>
          <p:cNvSpPr/>
          <p:nvPr/>
        </p:nvSpPr>
        <p:spPr>
          <a:xfrm>
            <a:off x="8062323" y="3746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RoIM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w*</a:t>
            </a:r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m</a:t>
            </a:r>
            <a:endParaRPr lang="en-IN" b="1" kern="0" baseline="-2500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55" name="Straight Arrow Connector 54"/>
          <p:cNvCxnSpPr>
            <a:stCxn id="53" idx="6"/>
            <a:endCxn id="54" idx="3"/>
          </p:cNvCxnSpPr>
          <p:nvPr/>
        </p:nvCxnSpPr>
        <p:spPr>
          <a:xfrm flipV="1">
            <a:off x="7569974" y="4607368"/>
            <a:ext cx="639967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6" name="Oval 55"/>
          <p:cNvSpPr/>
          <p:nvPr/>
        </p:nvSpPr>
        <p:spPr>
          <a:xfrm>
            <a:off x="5068831" y="3746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RoID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d</a:t>
            </a:r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 + </a:t>
            </a:r>
            <a:r>
              <a:rPr lang="en-IN" b="1" kern="0" dirty="0">
                <a:solidFill>
                  <a:srgbClr val="7030A0"/>
                </a:solidFill>
                <a:latin typeface="Calibri" charset="0"/>
                <a:ea typeface="ヒラギノ角ゴ Pro W3" charset="-128"/>
              </a:rPr>
              <a:t>c</a:t>
            </a:r>
          </a:p>
        </p:txBody>
      </p:sp>
      <p:cxnSp>
        <p:nvCxnSpPr>
          <p:cNvPr id="57" name="Straight Arrow Connector 56"/>
          <p:cNvCxnSpPr>
            <a:stCxn id="56" idx="5"/>
            <a:endCxn id="53" idx="2"/>
          </p:cNvCxnSpPr>
          <p:nvPr/>
        </p:nvCxnSpPr>
        <p:spPr>
          <a:xfrm>
            <a:off x="5929213" y="4607368"/>
            <a:ext cx="632761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5762877" y="349309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1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5577" y="2990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RoIP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p</a:t>
            </a:r>
          </a:p>
        </p:txBody>
      </p:sp>
      <p:cxnSp>
        <p:nvCxnSpPr>
          <p:cNvPr id="60" name="Straight Arrow Connector 59"/>
          <p:cNvCxnSpPr>
            <a:stCxn id="56" idx="7"/>
            <a:endCxn id="59" idx="2"/>
          </p:cNvCxnSpPr>
          <p:nvPr/>
        </p:nvCxnSpPr>
        <p:spPr>
          <a:xfrm flipV="1">
            <a:off x="5929213" y="3494986"/>
            <a:ext cx="636364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61" name="Straight Arrow Connector 60"/>
          <p:cNvCxnSpPr>
            <a:stCxn id="59" idx="6"/>
            <a:endCxn id="54" idx="1"/>
          </p:cNvCxnSpPr>
          <p:nvPr/>
        </p:nvCxnSpPr>
        <p:spPr>
          <a:xfrm>
            <a:off x="7573577" y="3494986"/>
            <a:ext cx="636364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854836" y="4557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32140" y="483187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z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58409" y="490529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z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97342" y="458250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92296" y="345586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1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4153" y="5864798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Scenario-Aware Data Flow (SADF)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36679" y="6391786"/>
            <a:ext cx="444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*Pipelining is not considered in this work</a:t>
            </a:r>
            <a:endParaRPr lang="en-IN" sz="2000" dirty="0"/>
          </a:p>
        </p:txBody>
      </p:sp>
      <p:sp>
        <p:nvSpPr>
          <p:cNvPr id="93" name="Rectangle 92"/>
          <p:cNvSpPr/>
          <p:nvPr/>
        </p:nvSpPr>
        <p:spPr>
          <a:xfrm>
            <a:off x="5736306" y="4246705"/>
            <a:ext cx="178476" cy="29059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40698" y="5450526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53467" y="5088575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039346" y="5450526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565496" y="5450526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432866" y="5450526"/>
            <a:ext cx="487904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131570" y="5450526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923397" y="5450526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612116" y="5450526"/>
            <a:ext cx="34289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b="1" kern="0" baseline="-250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826377" y="5848703"/>
            <a:ext cx="57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dirty="0">
                <a:solidFill>
                  <a:prstClr val="black"/>
                </a:solidFill>
                <a:latin typeface="Calibri" panose="020F0502020204030204"/>
              </a:rPr>
              <a:t>d(S</a:t>
            </a:r>
            <a:r>
              <a:rPr lang="en-IN" sz="12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IN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IN" sz="12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2948314" y="5817707"/>
            <a:ext cx="144000" cy="1440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 flipV="1">
            <a:off x="3131570" y="5824239"/>
            <a:ext cx="144000" cy="1440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152805" y="512186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169416" y="54876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083041"/>
              </p:ext>
            </p:extLst>
          </p:nvPr>
        </p:nvGraphicFramePr>
        <p:xfrm>
          <a:off x="1617275" y="4650960"/>
          <a:ext cx="15827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1244520" imgH="228600" progId="Equation.DSMT4">
                  <p:embed/>
                </p:oleObj>
              </mc:Choice>
              <mc:Fallback>
                <p:oleObj name="Equation" r:id="rId3" imgW="1244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275" y="4650960"/>
                        <a:ext cx="15827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6" name="Straight Arrow Connector 125"/>
          <p:cNvCxnSpPr/>
          <p:nvPr/>
        </p:nvCxnSpPr>
        <p:spPr>
          <a:xfrm flipV="1">
            <a:off x="1556581" y="4916203"/>
            <a:ext cx="4712" cy="90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/>
          <p:cNvCxnSpPr/>
          <p:nvPr/>
        </p:nvCxnSpPr>
        <p:spPr>
          <a:xfrm flipV="1">
            <a:off x="3258406" y="4916203"/>
            <a:ext cx="4848" cy="90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Straight Arrow Connector 110"/>
          <p:cNvCxnSpPr/>
          <p:nvPr/>
        </p:nvCxnSpPr>
        <p:spPr>
          <a:xfrm>
            <a:off x="1552308" y="5815944"/>
            <a:ext cx="1908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193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Key Observations (1/2)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4"/>
            <a:ext cx="10660199" cy="5113539"/>
          </a:xfrm>
        </p:spPr>
        <p:txBody>
          <a:bodyPr lIns="0" rIns="108000">
            <a:normAutofit/>
          </a:bodyPr>
          <a:lstStyle/>
          <a:p>
            <a:pPr marL="0" indent="0">
              <a:buNone/>
            </a:pPr>
            <a:r>
              <a:rPr lang="en-IN" sz="2400" spc="-38" dirty="0"/>
              <a:t>D</a:t>
            </a:r>
            <a:r>
              <a:rPr lang="en-IN" sz="2400" spc="-38" dirty="0" smtClean="0"/>
              <a:t>ue </a:t>
            </a:r>
            <a:r>
              <a:rPr lang="en-IN" sz="2400" spc="-38" dirty="0"/>
              <a:t>to our modelling and design </a:t>
            </a:r>
            <a:r>
              <a:rPr lang="en-IN" sz="2400" spc="-38" dirty="0" smtClean="0"/>
              <a:t>choices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spc="-38" dirty="0" smtClean="0"/>
              <a:t>For a workload </a:t>
            </a:r>
            <a:r>
              <a:rPr lang="en-IN" sz="2400" dirty="0" smtClean="0"/>
              <a:t>scenario </a:t>
            </a:r>
            <a:r>
              <a:rPr lang="en-IN" sz="2400" dirty="0"/>
              <a:t>sequence (</a:t>
            </a:r>
            <a:r>
              <a:rPr lang="en-IN" sz="2400" dirty="0">
                <a:sym typeface="Wingdings" panose="05000000000000000000" pitchFamily="2" charset="2"/>
              </a:rPr>
              <a:t>S1</a:t>
            </a:r>
            <a:r>
              <a:rPr lang="en-IN" sz="2400" dirty="0"/>
              <a:t>)*, i.e. </a:t>
            </a:r>
            <a:r>
              <a:rPr lang="en-IN" sz="2400" dirty="0">
                <a:sym typeface="Wingdings" panose="05000000000000000000" pitchFamily="2" charset="2"/>
              </a:rPr>
              <a:t>S1S1</a:t>
            </a:r>
            <a:r>
              <a:rPr lang="en-IN" sz="2400" dirty="0" smtClean="0">
                <a:sym typeface="Wingdings" panose="05000000000000000000" pitchFamily="2" charset="2"/>
              </a:rPr>
              <a:t>S1…</a:t>
            </a:r>
          </a:p>
          <a:p>
            <a:pPr lvl="1" algn="r"/>
            <a:endParaRPr lang="en-IN" dirty="0" smtClean="0">
              <a:sym typeface="Wingdings" panose="05000000000000000000" pitchFamily="2" charset="2"/>
            </a:endParaRPr>
          </a:p>
          <a:p>
            <a:pPr lvl="1" algn="r"/>
            <a:r>
              <a:rPr lang="en-IN" dirty="0" smtClean="0">
                <a:sym typeface="Wingdings" panose="05000000000000000000" pitchFamily="2" charset="2"/>
              </a:rPr>
              <a:t>Relates data flow analysis with control design</a:t>
            </a:r>
            <a:endParaRPr lang="en-IN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IN" sz="24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IN" sz="2400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IN" sz="24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sym typeface="Wingdings" panose="05000000000000000000" pitchFamily="2" charset="2"/>
              </a:rPr>
              <a:t>A </a:t>
            </a:r>
            <a:r>
              <a:rPr lang="en-IN" sz="2400" dirty="0">
                <a:sym typeface="Wingdings" panose="05000000000000000000" pitchFamily="2" charset="2"/>
              </a:rPr>
              <a:t>workload scenario sequence S2S1S1 implies a sampling period sequence h2h1</a:t>
            </a:r>
            <a:r>
              <a:rPr lang="en-IN" sz="2400" dirty="0" smtClean="0">
                <a:sym typeface="Wingdings" panose="05000000000000000000" pitchFamily="2" charset="2"/>
              </a:rPr>
              <a:t>h1</a:t>
            </a:r>
            <a:endParaRPr lang="en-IN" sz="2400" dirty="0">
              <a:sym typeface="Wingdings" panose="05000000000000000000" pitchFamily="2" charset="2"/>
            </a:endParaRP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Enables compositional analysis</a:t>
            </a: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11</a:t>
            </a:fld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072144"/>
              </p:ext>
            </p:extLst>
          </p:nvPr>
        </p:nvGraphicFramePr>
        <p:xfrm>
          <a:off x="1936312" y="2274002"/>
          <a:ext cx="2707688" cy="929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1257120" imgH="431640" progId="Equation.DSMT4">
                  <p:embed/>
                </p:oleObj>
              </mc:Choice>
              <mc:Fallback>
                <p:oleObj name="Equation" r:id="rId3" imgW="12571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6312" y="2274002"/>
                        <a:ext cx="2707688" cy="929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196249" y="3243119"/>
            <a:ext cx="5799503" cy="940730"/>
            <a:chOff x="1361605" y="3077519"/>
            <a:chExt cx="5799503" cy="940730"/>
          </a:xfrm>
        </p:grpSpPr>
        <p:sp>
          <p:nvSpPr>
            <p:cNvPr id="69" name="Rectangle 68"/>
            <p:cNvSpPr/>
            <p:nvPr/>
          </p:nvSpPr>
          <p:spPr>
            <a:xfrm>
              <a:off x="1849498" y="3611842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62267" y="3249891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146" y="3611842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74296" y="3611842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641666" y="3611842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340370" y="3611842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132197" y="3611842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20916" y="3611842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61605" y="328318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78216" y="3648917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1765381" y="3077519"/>
              <a:ext cx="4712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2" name="Rectangle 81"/>
            <p:cNvSpPr/>
            <p:nvPr/>
          </p:nvSpPr>
          <p:spPr>
            <a:xfrm>
              <a:off x="3570298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583067" y="3245146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968946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495096" y="3607097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362466" y="3607097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061170" y="360709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52997" y="360709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41716" y="3607097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481606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Rectangle 100"/>
            <p:cNvSpPr/>
            <p:nvPr/>
          </p:nvSpPr>
          <p:spPr>
            <a:xfrm>
              <a:off x="5285418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298187" y="3245146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684066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210216" y="3607097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77586" y="3607097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776290" y="360709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68117" y="360709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56836" y="3607097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5202406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>
              <a:off x="1761108" y="3977260"/>
              <a:ext cx="5400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916085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556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Key Observations (2/2)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4"/>
            <a:ext cx="10660199" cy="5113539"/>
          </a:xfrm>
        </p:spPr>
        <p:txBody>
          <a:bodyPr lIns="0" rIns="108000">
            <a:normAutofit/>
          </a:bodyPr>
          <a:lstStyle/>
          <a:p>
            <a:pPr marL="457200" indent="-457200">
              <a:spcBef>
                <a:spcPts val="150"/>
              </a:spcBef>
              <a:spcAft>
                <a:spcPts val="300"/>
              </a:spcAft>
              <a:buClr>
                <a:srgbClr val="002060"/>
              </a:buClr>
              <a:buFont typeface="+mj-lt"/>
              <a:buAutoNum type="arabicPeriod" startAt="3"/>
            </a:pPr>
            <a:r>
              <a:rPr lang="en-IN" sz="2400" dirty="0"/>
              <a:t>Multiple workload scenarios can have same sampling </a:t>
            </a:r>
            <a:r>
              <a:rPr lang="en-IN" sz="2400" dirty="0" smtClean="0"/>
              <a:t>period</a:t>
            </a:r>
          </a:p>
          <a:p>
            <a:pPr lvl="1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dirty="0" smtClean="0"/>
              <a:t>Due to platform constraints</a:t>
            </a:r>
          </a:p>
          <a:p>
            <a:pPr lvl="2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sz="2400" dirty="0" smtClean="0"/>
              <a:t>Platform allocation</a:t>
            </a:r>
          </a:p>
          <a:p>
            <a:pPr lvl="2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sz="2400" dirty="0" smtClean="0"/>
              <a:t>Camera input fps</a:t>
            </a:r>
          </a:p>
          <a:p>
            <a:pPr lvl="1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endParaRPr lang="en-IN" dirty="0"/>
          </a:p>
          <a:p>
            <a:pPr marL="514350" indent="-514350">
              <a:buFont typeface="+mj-lt"/>
              <a:buAutoNum type="arabicPeriod" startAt="3"/>
            </a:pPr>
            <a:endParaRPr lang="en-IN" sz="24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 startAt="3"/>
            </a:pPr>
            <a:endParaRPr lang="en-IN" sz="2400" dirty="0" smtClean="0">
              <a:sym typeface="Wingdings" panose="05000000000000000000" pitchFamily="2" charset="2"/>
            </a:endParaRPr>
          </a:p>
          <a:p>
            <a:pPr marL="457200" indent="-457200">
              <a:spcBef>
                <a:spcPts val="150"/>
              </a:spcBef>
              <a:spcAft>
                <a:spcPts val="300"/>
              </a:spcAft>
              <a:buClr>
                <a:srgbClr val="002060"/>
              </a:buClr>
              <a:buFont typeface="+mj-lt"/>
              <a:buAutoNum type="arabicPeriod" startAt="3"/>
            </a:pPr>
            <a:r>
              <a:rPr lang="en-IN" sz="2400" dirty="0">
                <a:sym typeface="Wingdings" panose="05000000000000000000" pitchFamily="2" charset="2"/>
              </a:rPr>
              <a:t>A system scenario abstracts multiple workload </a:t>
            </a:r>
            <a:r>
              <a:rPr lang="en-IN" sz="2400" dirty="0" smtClean="0">
                <a:sym typeface="Wingdings" panose="05000000000000000000" pitchFamily="2" charset="2"/>
              </a:rPr>
              <a:t>scenarios</a:t>
            </a:r>
          </a:p>
          <a:p>
            <a:pPr lvl="1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dirty="0" smtClean="0">
                <a:sym typeface="Wingdings" panose="05000000000000000000" pitchFamily="2" charset="2"/>
              </a:rPr>
              <a:t>Restricts arbitrary switching</a:t>
            </a:r>
          </a:p>
          <a:p>
            <a:pPr lvl="1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dirty="0" smtClean="0">
                <a:sym typeface="Wingdings" panose="05000000000000000000" pitchFamily="2" charset="2"/>
              </a:rPr>
              <a:t>Optimises for </a:t>
            </a:r>
            <a:r>
              <a:rPr lang="en-IN" dirty="0" err="1" smtClean="0">
                <a:sym typeface="Wingdings" panose="05000000000000000000" pitchFamily="2" charset="2"/>
              </a:rPr>
              <a:t>QoC</a:t>
            </a:r>
            <a:endParaRPr lang="en-IN" dirty="0" smtClean="0">
              <a:sym typeface="Wingdings" panose="05000000000000000000" pitchFamily="2" charset="2"/>
            </a:endParaRPr>
          </a:p>
          <a:p>
            <a:pPr lvl="1"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IN" dirty="0" smtClean="0">
                <a:sym typeface="Wingdings" panose="05000000000000000000" pitchFamily="2" charset="2"/>
              </a:rPr>
              <a:t>For runtime implementation</a:t>
            </a:r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12</a:t>
            </a:fld>
            <a:endParaRPr lang="en-GB" dirty="0">
              <a:solidFill>
                <a:srgbClr val="4472C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27706" y="2983931"/>
            <a:ext cx="5799503" cy="940730"/>
            <a:chOff x="1361605" y="3077519"/>
            <a:chExt cx="5799503" cy="940730"/>
          </a:xfrm>
        </p:grpSpPr>
        <p:sp>
          <p:nvSpPr>
            <p:cNvPr id="69" name="Rectangle 68"/>
            <p:cNvSpPr/>
            <p:nvPr/>
          </p:nvSpPr>
          <p:spPr>
            <a:xfrm>
              <a:off x="1849498" y="3611842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62267" y="3249891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146" y="3611842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74296" y="3611842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641666" y="3611842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340370" y="3611842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132197" y="3611842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20916" y="3611842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61605" y="328318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78216" y="3648917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IN" dirty="0">
                  <a:solidFill>
                    <a:prstClr val="black"/>
                  </a:solidFill>
                  <a:latin typeface="Calibri" panose="020F0502020204030204"/>
                </a:rPr>
                <a:t>P</a:t>
              </a:r>
              <a:r>
                <a:rPr lang="en-IN" baseline="-25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endParaRPr lang="en-IN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1765381" y="3077519"/>
              <a:ext cx="4712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2" name="Rectangle 81"/>
            <p:cNvSpPr/>
            <p:nvPr/>
          </p:nvSpPr>
          <p:spPr>
            <a:xfrm>
              <a:off x="3570298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583067" y="3245146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968946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495096" y="3607097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362466" y="3607097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061170" y="360709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52997" y="360709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41716" y="3607097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481606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Rectangle 100"/>
            <p:cNvSpPr/>
            <p:nvPr/>
          </p:nvSpPr>
          <p:spPr>
            <a:xfrm>
              <a:off x="5285418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298187" y="3245146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684066" y="3607097"/>
              <a:ext cx="39127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210216" y="3607097"/>
              <a:ext cx="62450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endParaRPr lang="en-US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77586" y="3607097"/>
              <a:ext cx="487904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sz="1200" b="1" kern="0" dirty="0" err="1">
                  <a:solidFill>
                    <a:schemeClr val="tx1">
                      <a:lumMod val="50000"/>
                    </a:schemeClr>
                  </a:solidFill>
                </a:rPr>
                <a:t>RoIM</a:t>
              </a:r>
              <a:endParaRPr lang="en-US" sz="12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776290" y="3607097"/>
              <a:ext cx="114771" cy="360000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68117" y="3607097"/>
              <a:ext cx="137066" cy="360000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56836" y="3607097"/>
              <a:ext cx="34289" cy="3600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b="1" kern="0" baseline="-250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5202406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>
              <a:off x="1761108" y="3977260"/>
              <a:ext cx="5400000" cy="1763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916085" y="3077519"/>
              <a:ext cx="4848" cy="90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Rectangle 37"/>
            <p:cNvSpPr/>
            <p:nvPr/>
          </p:nvSpPr>
          <p:spPr>
            <a:xfrm>
              <a:off x="3973399" y="3245146"/>
              <a:ext cx="392177" cy="360000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IN" sz="1100" b="1" kern="0" dirty="0" err="1">
                  <a:solidFill>
                    <a:schemeClr val="tx1">
                      <a:lumMod val="50000"/>
                    </a:schemeClr>
                  </a:solidFill>
                </a:rPr>
                <a:t>RoIP</a:t>
              </a:r>
              <a:endParaRPr lang="en-US" sz="1100" b="1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48033" y="1967596"/>
            <a:ext cx="3060000" cy="1920313"/>
            <a:chOff x="7862433" y="1859596"/>
            <a:chExt cx="3060000" cy="1920313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7862433" y="1859596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>
            <a:xfrm flipV="1">
              <a:off x="8793836" y="1859596"/>
              <a:ext cx="0" cy="54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9725239" y="1859596"/>
              <a:ext cx="0" cy="54000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656641" y="1859596"/>
              <a:ext cx="0" cy="54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950623" y="2743157"/>
              <a:ext cx="288584" cy="339655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C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871750" y="2743157"/>
              <a:ext cx="2087061" cy="339655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361294" y="2743157"/>
              <a:ext cx="273092" cy="339655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A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7862433" y="3082811"/>
              <a:ext cx="3060000" cy="4600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62433" y="2460546"/>
              <a:ext cx="0" cy="62456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Rectangle 48"/>
            <p:cNvSpPr/>
            <p:nvPr/>
          </p:nvSpPr>
          <p:spPr>
            <a:xfrm>
              <a:off x="9959439" y="2740556"/>
              <a:ext cx="396000" cy="338400"/>
            </a:xfrm>
            <a:prstGeom prst="rect">
              <a:avLst/>
            </a:prstGeom>
            <a:noFill/>
            <a:ln w="1905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sz="15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7862433" y="2389731"/>
              <a:ext cx="3060000" cy="3600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10656641" y="2452920"/>
              <a:ext cx="0" cy="62456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Rectangle 52"/>
            <p:cNvSpPr/>
            <p:nvPr/>
          </p:nvSpPr>
          <p:spPr>
            <a:xfrm>
              <a:off x="9432223" y="3435655"/>
              <a:ext cx="288584" cy="339655"/>
            </a:xfrm>
            <a:prstGeom prst="rect">
              <a:avLst/>
            </a:prstGeom>
            <a:solidFill>
              <a:srgbClr val="9A9AFE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C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1750" y="3435655"/>
              <a:ext cx="1548000" cy="339655"/>
            </a:xfrm>
            <a:prstGeom prst="rect">
              <a:avLst/>
            </a:prstGeom>
            <a:solidFill>
              <a:srgbClr val="7FFF7F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361294" y="3435655"/>
              <a:ext cx="273092" cy="339655"/>
            </a:xfrm>
            <a:prstGeom prst="rect">
              <a:avLst/>
            </a:prstGeom>
            <a:solidFill>
              <a:srgbClr val="FFFE4D"/>
            </a:solidFill>
            <a:ln w="19050" cap="flat" cmpd="sng" algn="ctr">
              <a:solidFill>
                <a:schemeClr val="tx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9830"/>
              <a:r>
                <a:rPr lang="en-US" b="1" kern="0" dirty="0">
                  <a:solidFill>
                    <a:prstClr val="black">
                      <a:lumMod val="50000"/>
                    </a:prstClr>
                  </a:solidFill>
                </a:rPr>
                <a:t>A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V="1">
              <a:off x="7862433" y="3775309"/>
              <a:ext cx="3060000" cy="4600"/>
            </a:xfrm>
            <a:prstGeom prst="straightConnector1">
              <a:avLst/>
            </a:prstGeom>
            <a:noFill/>
            <a:ln w="19050" cap="flat" cmpd="sng" algn="ctr">
              <a:solidFill>
                <a:srgbClr val="0A0A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 flipV="1">
              <a:off x="7862433" y="3153044"/>
              <a:ext cx="0" cy="62456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>
              <a:off x="9419750" y="3435655"/>
              <a:ext cx="928488" cy="339655"/>
            </a:xfrm>
            <a:prstGeom prst="rect">
              <a:avLst/>
            </a:prstGeom>
            <a:noFill/>
            <a:ln w="1905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519830">
                <a:defRPr/>
              </a:pPr>
              <a:endParaRPr lang="en-US" sz="15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0656641" y="3145418"/>
              <a:ext cx="0" cy="62456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flipV="1">
              <a:off x="9725239" y="2405146"/>
              <a:ext cx="0" cy="1008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14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Analysis and Design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13</a:t>
            </a:fld>
            <a:endParaRPr lang="en-GB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4885"/>
                <a:ext cx="5717622" cy="49020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400" dirty="0" smtClean="0"/>
                  <a:t>Goal – Identify optimal system scenarios</a:t>
                </a:r>
              </a:p>
              <a:p>
                <a:r>
                  <a:rPr lang="en-IN" sz="2400" dirty="0" smtClean="0"/>
                  <a:t> Binding + Scheduling</a:t>
                </a:r>
              </a:p>
              <a:p>
                <a:pPr lvl="1"/>
                <a:r>
                  <a:rPr lang="en-IN" dirty="0" smtClean="0"/>
                  <a:t>Use SDF3 tool</a:t>
                </a:r>
              </a:p>
              <a:p>
                <a:pPr lvl="1"/>
                <a:r>
                  <a:rPr lang="en-IN" dirty="0" smtClean="0"/>
                  <a:t>Inputs: application model, </a:t>
                </a:r>
                <a:br>
                  <a:rPr lang="en-IN" dirty="0" smtClean="0"/>
                </a:br>
                <a:r>
                  <a:rPr lang="en-IN" dirty="0" smtClean="0"/>
                  <a:t>platform model, workload (</a:t>
                </a:r>
                <a:r>
                  <a:rPr lang="en-IN" b="1" dirty="0" err="1" smtClean="0"/>
                  <a:t>w</a:t>
                </a:r>
                <a:r>
                  <a:rPr lang="en-IN" b="1" baseline="-25000" dirty="0" err="1" smtClean="0"/>
                  <a:t>i</a:t>
                </a:r>
                <a:r>
                  <a:rPr lang="en-IN" dirty="0" smtClean="0"/>
                  <a:t>)</a:t>
                </a:r>
              </a:p>
              <a:p>
                <a:pPr lvl="1"/>
                <a:r>
                  <a:rPr lang="en-IN" dirty="0" smtClean="0"/>
                  <a:t>Output: mapping configurations</a:t>
                </a:r>
              </a:p>
              <a:p>
                <a:r>
                  <a:rPr lang="en-IN" sz="2400" dirty="0" smtClean="0"/>
                  <a:t>Controller Design</a:t>
                </a:r>
              </a:p>
              <a:p>
                <a:pPr lvl="1"/>
                <a:r>
                  <a:rPr lang="en-IN" dirty="0" smtClean="0"/>
                  <a:t>LQR design for each </a:t>
                </a:r>
                <a:r>
                  <a:rPr lang="en-IN" b="1" dirty="0" smtClean="0"/>
                  <a:t>h</a:t>
                </a:r>
              </a:p>
              <a:p>
                <a:pPr lvl="1"/>
                <a:r>
                  <a:rPr lang="en-IN" dirty="0" smtClean="0"/>
                  <a:t>CQLF based stability analysis</a:t>
                </a:r>
              </a:p>
              <a:p>
                <a:pPr lvl="1"/>
                <a:r>
                  <a:rPr lang="en-IN" dirty="0" smtClean="0"/>
                  <a:t>Inputs: sampling periods (</a:t>
                </a:r>
                <a:r>
                  <a:rPr lang="en-IN" b="1" dirty="0" smtClean="0"/>
                  <a:t>h</a:t>
                </a:r>
                <a:r>
                  <a:rPr lang="en-IN" b="1" baseline="-25000" dirty="0" smtClean="0"/>
                  <a:t>i</a:t>
                </a:r>
                <a:r>
                  <a:rPr lang="en-IN" dirty="0" smtClean="0"/>
                  <a:t>), sensor-to-actuator delay (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b="1" baseline="-25000" dirty="0"/>
                  <a:t>i</a:t>
                </a:r>
                <a:r>
                  <a:rPr lang="en-IN" dirty="0" smtClean="0"/>
                  <a:t>)</a:t>
                </a:r>
              </a:p>
              <a:p>
                <a:pPr lvl="1"/>
                <a:r>
                  <a:rPr lang="en-IN" dirty="0" smtClean="0"/>
                  <a:t>Output: controller configurations 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4885"/>
                <a:ext cx="5717622" cy="4902078"/>
              </a:xfrm>
              <a:blipFill rotWithShape="0">
                <a:blip r:embed="rId2"/>
                <a:stretch>
                  <a:fillRect l="-1708" t="-1617" r="-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193251" y="1274885"/>
            <a:ext cx="4802536" cy="4443498"/>
            <a:chOff x="6646051" y="2040369"/>
            <a:chExt cx="4802536" cy="4443498"/>
          </a:xfrm>
        </p:grpSpPr>
        <p:sp>
          <p:nvSpPr>
            <p:cNvPr id="60" name="Rectangle 59"/>
            <p:cNvSpPr/>
            <p:nvPr/>
          </p:nvSpPr>
          <p:spPr>
            <a:xfrm>
              <a:off x="6869953" y="3684656"/>
              <a:ext cx="4189469" cy="1342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970902" y="2877859"/>
              <a:ext cx="1620000" cy="576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Application Model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9465916" y="2877859"/>
              <a:ext cx="1620000" cy="576000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Platform Model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9687258" y="4378269"/>
              <a:ext cx="1152000" cy="5040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Controller Design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8397979" y="3799697"/>
              <a:ext cx="1152000" cy="5040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Timing Analysis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74896" y="2040369"/>
              <a:ext cx="1116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Workload variation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03741" y="2040369"/>
              <a:ext cx="1116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Platform Allocation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332587" y="2040369"/>
              <a:ext cx="1116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Camera input fps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46051" y="2040369"/>
              <a:ext cx="1116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Application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61820" y="5979866"/>
              <a:ext cx="1620000" cy="504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Mapping Configurations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108700" y="4378269"/>
              <a:ext cx="1152000" cy="5040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Binding + Scheduling</a:t>
              </a:r>
            </a:p>
          </p:txBody>
        </p:sp>
        <p:cxnSp>
          <p:nvCxnSpPr>
            <p:cNvPr id="94" name="Curved Connector 93"/>
            <p:cNvCxnSpPr>
              <a:stCxn id="65" idx="2"/>
              <a:endCxn id="61" idx="0"/>
            </p:cNvCxnSpPr>
            <p:nvPr/>
          </p:nvCxnSpPr>
          <p:spPr>
            <a:xfrm rot="5400000">
              <a:off x="7958154" y="2403117"/>
              <a:ext cx="297490" cy="65199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9486766" y="5979866"/>
              <a:ext cx="1620000" cy="504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r>
                <a:rPr lang="en-IN" sz="1600" dirty="0">
                  <a:solidFill>
                    <a:prstClr val="black"/>
                  </a:solidFill>
                </a:rPr>
                <a:t>Controller Configurations</a:t>
              </a:r>
            </a:p>
          </p:txBody>
        </p:sp>
        <p:cxnSp>
          <p:nvCxnSpPr>
            <p:cNvPr id="113" name="Curved Connector 112"/>
            <p:cNvCxnSpPr>
              <a:stCxn id="91" idx="2"/>
              <a:endCxn id="61" idx="0"/>
            </p:cNvCxnSpPr>
            <p:nvPr/>
          </p:nvCxnSpPr>
          <p:spPr>
            <a:xfrm rot="16200000" flipH="1">
              <a:off x="7343730" y="2440688"/>
              <a:ext cx="297490" cy="576851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stCxn id="67" idx="2"/>
              <a:endCxn id="62" idx="0"/>
            </p:cNvCxnSpPr>
            <p:nvPr/>
          </p:nvCxnSpPr>
          <p:spPr>
            <a:xfrm rot="16200000" flipH="1">
              <a:off x="9820083" y="2422026"/>
              <a:ext cx="297490" cy="614175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urved Connector 114"/>
            <p:cNvCxnSpPr>
              <a:stCxn id="68" idx="2"/>
              <a:endCxn id="62" idx="0"/>
            </p:cNvCxnSpPr>
            <p:nvPr/>
          </p:nvCxnSpPr>
          <p:spPr>
            <a:xfrm rot="5400000">
              <a:off x="10434507" y="2421779"/>
              <a:ext cx="297490" cy="614671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93" idx="0"/>
              <a:endCxn id="64" idx="1"/>
            </p:cNvCxnSpPr>
            <p:nvPr/>
          </p:nvCxnSpPr>
          <p:spPr>
            <a:xfrm flipV="1">
              <a:off x="7684700" y="4051696"/>
              <a:ext cx="713279" cy="3265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64" idx="3"/>
              <a:endCxn id="63" idx="0"/>
            </p:cNvCxnSpPr>
            <p:nvPr/>
          </p:nvCxnSpPr>
          <p:spPr>
            <a:xfrm>
              <a:off x="9549979" y="4051696"/>
              <a:ext cx="713279" cy="3265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3" idx="3"/>
              <a:endCxn id="63" idx="1"/>
            </p:cNvCxnSpPr>
            <p:nvPr/>
          </p:nvCxnSpPr>
          <p:spPr>
            <a:xfrm>
              <a:off x="8260700" y="4630269"/>
              <a:ext cx="142655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61" idx="4"/>
            </p:cNvCxnSpPr>
            <p:nvPr/>
          </p:nvCxnSpPr>
          <p:spPr>
            <a:xfrm>
              <a:off x="7780901" y="3453859"/>
              <a:ext cx="432000" cy="21600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4"/>
            </p:cNvCxnSpPr>
            <p:nvPr/>
          </p:nvCxnSpPr>
          <p:spPr>
            <a:xfrm flipH="1">
              <a:off x="9865736" y="3453859"/>
              <a:ext cx="432000" cy="21600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92" idx="0"/>
            </p:cNvCxnSpPr>
            <p:nvPr/>
          </p:nvCxnSpPr>
          <p:spPr>
            <a:xfrm flipH="1">
              <a:off x="7671821" y="5018400"/>
              <a:ext cx="3380" cy="9614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98" idx="0"/>
            </p:cNvCxnSpPr>
            <p:nvPr/>
          </p:nvCxnSpPr>
          <p:spPr>
            <a:xfrm>
              <a:off x="10293388" y="5018400"/>
              <a:ext cx="3378" cy="9614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9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Analysis and Design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14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417153" y="2919172"/>
            <a:ext cx="4189469" cy="13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18102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62" name="Oval 61"/>
          <p:cNvSpPr/>
          <p:nvPr/>
        </p:nvSpPr>
        <p:spPr>
          <a:xfrm>
            <a:off x="10013116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234458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Design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8945179" y="3034213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Timing Analysis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422096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65094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79787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325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409020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Mapping Configurations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7655900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Binding + Scheduling</a:t>
            </a:r>
          </a:p>
        </p:txBody>
      </p:sp>
      <p:cxnSp>
        <p:nvCxnSpPr>
          <p:cNvPr id="94" name="Curved Connector 93"/>
          <p:cNvCxnSpPr>
            <a:stCxn id="65" idx="2"/>
            <a:endCxn id="61" idx="0"/>
          </p:cNvCxnSpPr>
          <p:nvPr/>
        </p:nvCxnSpPr>
        <p:spPr>
          <a:xfrm rot="5400000">
            <a:off x="8505354" y="1637633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033966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Configurations</a:t>
            </a:r>
          </a:p>
        </p:txBody>
      </p:sp>
      <p:cxnSp>
        <p:nvCxnSpPr>
          <p:cNvPr id="113" name="Curved Connector 112"/>
          <p:cNvCxnSpPr>
            <a:stCxn id="91" idx="2"/>
            <a:endCxn id="61" idx="0"/>
          </p:cNvCxnSpPr>
          <p:nvPr/>
        </p:nvCxnSpPr>
        <p:spPr>
          <a:xfrm rot="16200000" flipH="1">
            <a:off x="7890930" y="1675204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67" idx="2"/>
            <a:endCxn id="62" idx="0"/>
          </p:cNvCxnSpPr>
          <p:nvPr/>
        </p:nvCxnSpPr>
        <p:spPr>
          <a:xfrm rot="16200000" flipH="1">
            <a:off x="10367283" y="1656542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68" idx="2"/>
            <a:endCxn id="62" idx="0"/>
          </p:cNvCxnSpPr>
          <p:nvPr/>
        </p:nvCxnSpPr>
        <p:spPr>
          <a:xfrm rot="5400000">
            <a:off x="10981707" y="1656295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3" idx="0"/>
            <a:endCxn id="64" idx="1"/>
          </p:cNvCxnSpPr>
          <p:nvPr/>
        </p:nvCxnSpPr>
        <p:spPr>
          <a:xfrm flipV="1">
            <a:off x="8231900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4" idx="3"/>
            <a:endCxn id="63" idx="0"/>
          </p:cNvCxnSpPr>
          <p:nvPr/>
        </p:nvCxnSpPr>
        <p:spPr>
          <a:xfrm>
            <a:off x="10097179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3"/>
            <a:endCxn id="63" idx="1"/>
          </p:cNvCxnSpPr>
          <p:nvPr/>
        </p:nvCxnSpPr>
        <p:spPr>
          <a:xfrm>
            <a:off x="8807900" y="3864785"/>
            <a:ext cx="1426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1" idx="4"/>
          </p:cNvCxnSpPr>
          <p:nvPr/>
        </p:nvCxnSpPr>
        <p:spPr>
          <a:xfrm>
            <a:off x="8328101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2" idx="4"/>
          </p:cNvCxnSpPr>
          <p:nvPr/>
        </p:nvCxnSpPr>
        <p:spPr>
          <a:xfrm flipH="1">
            <a:off x="10412936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92" idx="0"/>
          </p:cNvCxnSpPr>
          <p:nvPr/>
        </p:nvCxnSpPr>
        <p:spPr>
          <a:xfrm flipH="1">
            <a:off x="8219021" y="4252916"/>
            <a:ext cx="3380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98" idx="0"/>
          </p:cNvCxnSpPr>
          <p:nvPr/>
        </p:nvCxnSpPr>
        <p:spPr>
          <a:xfrm>
            <a:off x="10840588" y="4252916"/>
            <a:ext cx="3378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208181" y="1152712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srgbClr val="002060"/>
                </a:solidFill>
              </a:rPr>
              <a:t>Application Model</a:t>
            </a:r>
          </a:p>
        </p:txBody>
      </p:sp>
      <p:sp>
        <p:nvSpPr>
          <p:cNvPr id="58" name="Oval 57"/>
          <p:cNvSpPr/>
          <p:nvPr/>
        </p:nvSpPr>
        <p:spPr>
          <a:xfrm>
            <a:off x="4641169" y="1146761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srgbClr val="002060"/>
                </a:solidFill>
              </a:rPr>
              <a:t>Platform Model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04675" y="5949525"/>
            <a:ext cx="1260000" cy="5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Controller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2" name="Right Arrow 41"/>
          <p:cNvSpPr/>
          <p:nvPr/>
        </p:nvSpPr>
        <p:spPr>
          <a:xfrm rot="5400000">
            <a:off x="3967258" y="4245667"/>
            <a:ext cx="534835" cy="34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817733" y="3644025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000" b="1" baseline="-250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𝝉</m:t>
                    </m:r>
                  </m:oMath>
                </a14:m>
                <a:r>
                  <a:rPr lang="en-US" sz="2000" b="1" baseline="-250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endParaRPr lang="en-US" sz="20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33" y="3644025"/>
                <a:ext cx="833883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7299" t="-9231" r="-730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04675" y="2351387"/>
            <a:ext cx="1260000" cy="5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Binding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Scheduling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3967258" y="3092918"/>
            <a:ext cx="534835" cy="34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4026124" y="1198638"/>
            <a:ext cx="41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000" b="1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 rot="5400000">
            <a:off x="3967258" y="1800279"/>
            <a:ext cx="534835" cy="34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3645892" y="4796775"/>
            <a:ext cx="117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 h</a:t>
            </a:r>
            <a:r>
              <a:rPr lang="en-US" sz="2000" b="1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 rot="5400000">
            <a:off x="3967258" y="5398416"/>
            <a:ext cx="534835" cy="34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Bent-Up Arrow 49"/>
          <p:cNvSpPr/>
          <p:nvPr/>
        </p:nvSpPr>
        <p:spPr>
          <a:xfrm flipH="1">
            <a:off x="2121450" y="4883574"/>
            <a:ext cx="1155132" cy="150485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1888765" y="4126964"/>
            <a:ext cx="1620503" cy="5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Identify system scenarios</a:t>
            </a:r>
          </a:p>
        </p:txBody>
      </p:sp>
      <p:sp>
        <p:nvSpPr>
          <p:cNvPr id="52" name="Left-Up Arrow 51"/>
          <p:cNvSpPr/>
          <p:nvPr/>
        </p:nvSpPr>
        <p:spPr>
          <a:xfrm rot="5400000" flipH="1">
            <a:off x="1919532" y="2553305"/>
            <a:ext cx="1558968" cy="1155132"/>
          </a:xfrm>
          <a:prstGeom prst="leftUpArrow">
            <a:avLst>
              <a:gd name="adj1" fmla="val 25000"/>
              <a:gd name="adj2" fmla="val 23499"/>
              <a:gd name="adj3" fmla="val 189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4512984" y="3065232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Timing Analysis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5909" y="2488320"/>
            <a:ext cx="1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Iteration due to mutual dependence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8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  <p:bldP spid="44" grpId="0" animBg="1"/>
      <p:bldP spid="45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9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Analysis and Design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15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4885"/>
            <a:ext cx="5717622" cy="4902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Goal – Identify optimal system scenarios</a:t>
            </a:r>
          </a:p>
          <a:p>
            <a:r>
              <a:rPr lang="en-IN" sz="2400" dirty="0" smtClean="0"/>
              <a:t>Identify stable set of sampling periods or switching scenarios</a:t>
            </a:r>
          </a:p>
          <a:p>
            <a:r>
              <a:rPr lang="en-IN" sz="2400" dirty="0" smtClean="0"/>
              <a:t>Identify maximum workload that fit each sampling period or scenario</a:t>
            </a:r>
          </a:p>
          <a:p>
            <a:pPr lvl="1"/>
            <a:r>
              <a:rPr lang="en-IN" dirty="0" smtClean="0">
                <a:solidFill>
                  <a:schemeClr val="accent2"/>
                </a:solidFill>
              </a:rPr>
              <a:t>Iteration stops</a:t>
            </a:r>
          </a:p>
          <a:p>
            <a:r>
              <a:rPr lang="en-IN" sz="2400" dirty="0" smtClean="0"/>
              <a:t>Generate look-up table for reconfiguration mechanism </a:t>
            </a:r>
            <a:endParaRPr lang="en-IN" sz="2400" dirty="0"/>
          </a:p>
        </p:txBody>
      </p:sp>
      <p:sp>
        <p:nvSpPr>
          <p:cNvPr id="60" name="Rectangle 59"/>
          <p:cNvSpPr/>
          <p:nvPr/>
        </p:nvSpPr>
        <p:spPr>
          <a:xfrm>
            <a:off x="7417153" y="2919172"/>
            <a:ext cx="4189469" cy="13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18102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62" name="Oval 61"/>
          <p:cNvSpPr/>
          <p:nvPr/>
        </p:nvSpPr>
        <p:spPr>
          <a:xfrm>
            <a:off x="10013116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234458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Design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8945179" y="3034213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Timing Analysis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422096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65094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79787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325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409020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Mapping Configurations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7655900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Binding + Scheduling</a:t>
            </a:r>
          </a:p>
        </p:txBody>
      </p:sp>
      <p:cxnSp>
        <p:nvCxnSpPr>
          <p:cNvPr id="94" name="Curved Connector 93"/>
          <p:cNvCxnSpPr>
            <a:stCxn id="65" idx="2"/>
            <a:endCxn id="61" idx="0"/>
          </p:cNvCxnSpPr>
          <p:nvPr/>
        </p:nvCxnSpPr>
        <p:spPr>
          <a:xfrm rot="5400000">
            <a:off x="8505354" y="1637633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033966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Configurations</a:t>
            </a:r>
          </a:p>
        </p:txBody>
      </p:sp>
      <p:cxnSp>
        <p:nvCxnSpPr>
          <p:cNvPr id="113" name="Curved Connector 112"/>
          <p:cNvCxnSpPr>
            <a:stCxn id="91" idx="2"/>
            <a:endCxn id="61" idx="0"/>
          </p:cNvCxnSpPr>
          <p:nvPr/>
        </p:nvCxnSpPr>
        <p:spPr>
          <a:xfrm rot="16200000" flipH="1">
            <a:off x="7890930" y="1675204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67" idx="2"/>
            <a:endCxn id="62" idx="0"/>
          </p:cNvCxnSpPr>
          <p:nvPr/>
        </p:nvCxnSpPr>
        <p:spPr>
          <a:xfrm rot="16200000" flipH="1">
            <a:off x="10367283" y="1656542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68" idx="2"/>
            <a:endCxn id="62" idx="0"/>
          </p:cNvCxnSpPr>
          <p:nvPr/>
        </p:nvCxnSpPr>
        <p:spPr>
          <a:xfrm rot="5400000">
            <a:off x="10981707" y="1656295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3" idx="0"/>
            <a:endCxn id="64" idx="1"/>
          </p:cNvCxnSpPr>
          <p:nvPr/>
        </p:nvCxnSpPr>
        <p:spPr>
          <a:xfrm flipV="1">
            <a:off x="8231900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4" idx="3"/>
            <a:endCxn id="63" idx="0"/>
          </p:cNvCxnSpPr>
          <p:nvPr/>
        </p:nvCxnSpPr>
        <p:spPr>
          <a:xfrm>
            <a:off x="10097179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3"/>
            <a:endCxn id="63" idx="1"/>
          </p:cNvCxnSpPr>
          <p:nvPr/>
        </p:nvCxnSpPr>
        <p:spPr>
          <a:xfrm>
            <a:off x="8807900" y="3864785"/>
            <a:ext cx="1426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1" idx="4"/>
          </p:cNvCxnSpPr>
          <p:nvPr/>
        </p:nvCxnSpPr>
        <p:spPr>
          <a:xfrm>
            <a:off x="8328101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2" idx="4"/>
          </p:cNvCxnSpPr>
          <p:nvPr/>
        </p:nvCxnSpPr>
        <p:spPr>
          <a:xfrm flipH="1">
            <a:off x="10412936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92" idx="0"/>
          </p:cNvCxnSpPr>
          <p:nvPr/>
        </p:nvCxnSpPr>
        <p:spPr>
          <a:xfrm flipH="1">
            <a:off x="8219021" y="4252916"/>
            <a:ext cx="3380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98" idx="0"/>
          </p:cNvCxnSpPr>
          <p:nvPr/>
        </p:nvCxnSpPr>
        <p:spPr>
          <a:xfrm>
            <a:off x="10840588" y="4252916"/>
            <a:ext cx="3378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721494" y="4448971"/>
            <a:ext cx="1620000" cy="50400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Reconfiguration Mechanism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029021" y="5466383"/>
            <a:ext cx="10049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92932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13365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Implementation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16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4885"/>
            <a:ext cx="5717622" cy="4902078"/>
          </a:xfrm>
        </p:spPr>
        <p:txBody>
          <a:bodyPr>
            <a:normAutofit/>
          </a:bodyPr>
          <a:lstStyle/>
          <a:p>
            <a:r>
              <a:rPr lang="en-IN" sz="2400" dirty="0" smtClean="0"/>
              <a:t>Look-up table based reconfiguration mechanism</a:t>
            </a:r>
          </a:p>
          <a:p>
            <a:r>
              <a:rPr lang="en-IN" sz="2400" dirty="0" smtClean="0"/>
              <a:t>Assumption: Image header has information on workload </a:t>
            </a:r>
          </a:p>
          <a:p>
            <a:pPr lvl="1"/>
            <a:r>
              <a:rPr lang="en-IN" dirty="0" smtClean="0"/>
              <a:t># Regions-of-Interest</a:t>
            </a:r>
            <a:endParaRPr lang="en-IN" dirty="0"/>
          </a:p>
        </p:txBody>
      </p:sp>
      <p:sp>
        <p:nvSpPr>
          <p:cNvPr id="60" name="Rectangle 59"/>
          <p:cNvSpPr/>
          <p:nvPr/>
        </p:nvSpPr>
        <p:spPr>
          <a:xfrm>
            <a:off x="7417153" y="2919172"/>
            <a:ext cx="4189469" cy="13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18102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62" name="Oval 61"/>
          <p:cNvSpPr/>
          <p:nvPr/>
        </p:nvSpPr>
        <p:spPr>
          <a:xfrm>
            <a:off x="10013116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234458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Design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8945179" y="3034213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Timing Analysis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422096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65094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79787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325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409020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Mapping Configurations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7655900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Binding + Scheduling</a:t>
            </a:r>
          </a:p>
        </p:txBody>
      </p:sp>
      <p:cxnSp>
        <p:nvCxnSpPr>
          <p:cNvPr id="94" name="Curved Connector 93"/>
          <p:cNvCxnSpPr>
            <a:stCxn id="65" idx="2"/>
            <a:endCxn id="61" idx="0"/>
          </p:cNvCxnSpPr>
          <p:nvPr/>
        </p:nvCxnSpPr>
        <p:spPr>
          <a:xfrm rot="5400000">
            <a:off x="8505354" y="1637633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033966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Configurations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8721494" y="4448971"/>
            <a:ext cx="1620000" cy="50400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Reconfiguration Mechanism</a:t>
            </a:r>
          </a:p>
        </p:txBody>
      </p:sp>
      <p:cxnSp>
        <p:nvCxnSpPr>
          <p:cNvPr id="113" name="Curved Connector 112"/>
          <p:cNvCxnSpPr>
            <a:stCxn id="91" idx="2"/>
            <a:endCxn id="61" idx="0"/>
          </p:cNvCxnSpPr>
          <p:nvPr/>
        </p:nvCxnSpPr>
        <p:spPr>
          <a:xfrm rot="16200000" flipH="1">
            <a:off x="7890930" y="1675204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67" idx="2"/>
            <a:endCxn id="62" idx="0"/>
          </p:cNvCxnSpPr>
          <p:nvPr/>
        </p:nvCxnSpPr>
        <p:spPr>
          <a:xfrm rot="16200000" flipH="1">
            <a:off x="10367283" y="1656542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68" idx="2"/>
            <a:endCxn id="62" idx="0"/>
          </p:cNvCxnSpPr>
          <p:nvPr/>
        </p:nvCxnSpPr>
        <p:spPr>
          <a:xfrm rot="5400000">
            <a:off x="10981707" y="1656295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3" idx="0"/>
            <a:endCxn id="64" idx="1"/>
          </p:cNvCxnSpPr>
          <p:nvPr/>
        </p:nvCxnSpPr>
        <p:spPr>
          <a:xfrm flipV="1">
            <a:off x="8231900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4" idx="3"/>
            <a:endCxn id="63" idx="0"/>
          </p:cNvCxnSpPr>
          <p:nvPr/>
        </p:nvCxnSpPr>
        <p:spPr>
          <a:xfrm>
            <a:off x="10097179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3"/>
            <a:endCxn id="63" idx="1"/>
          </p:cNvCxnSpPr>
          <p:nvPr/>
        </p:nvCxnSpPr>
        <p:spPr>
          <a:xfrm>
            <a:off x="8807900" y="3864785"/>
            <a:ext cx="1426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1" idx="4"/>
          </p:cNvCxnSpPr>
          <p:nvPr/>
        </p:nvCxnSpPr>
        <p:spPr>
          <a:xfrm>
            <a:off x="8328101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2" idx="4"/>
          </p:cNvCxnSpPr>
          <p:nvPr/>
        </p:nvCxnSpPr>
        <p:spPr>
          <a:xfrm flipH="1">
            <a:off x="10412936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92" idx="0"/>
          </p:cNvCxnSpPr>
          <p:nvPr/>
        </p:nvCxnSpPr>
        <p:spPr>
          <a:xfrm flipH="1">
            <a:off x="8219021" y="4252916"/>
            <a:ext cx="3380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98" idx="0"/>
          </p:cNvCxnSpPr>
          <p:nvPr/>
        </p:nvCxnSpPr>
        <p:spPr>
          <a:xfrm>
            <a:off x="10840588" y="4252916"/>
            <a:ext cx="3378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2" idx="3"/>
            <a:endCxn id="98" idx="1"/>
          </p:cNvCxnSpPr>
          <p:nvPr/>
        </p:nvCxnSpPr>
        <p:spPr>
          <a:xfrm>
            <a:off x="9029021" y="5466383"/>
            <a:ext cx="10049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92932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013365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Conclusion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17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4885"/>
            <a:ext cx="6318606" cy="4902078"/>
          </a:xfrm>
        </p:spPr>
        <p:txBody>
          <a:bodyPr>
            <a:noAutofit/>
          </a:bodyPr>
          <a:lstStyle/>
          <a:p>
            <a:pPr marL="257175" indent="-257175">
              <a:spcBef>
                <a:spcPts val="0"/>
              </a:spcBef>
            </a:pPr>
            <a:r>
              <a:rPr lang="en-IN" sz="2400" dirty="0"/>
              <a:t>A scenario- and platform-aware design approach</a:t>
            </a:r>
          </a:p>
          <a:p>
            <a:pPr marL="257175" indent="-257175">
              <a:spcBef>
                <a:spcPts val="0"/>
              </a:spcBef>
            </a:pPr>
            <a:endParaRPr lang="en-IN" sz="2400" dirty="0"/>
          </a:p>
          <a:p>
            <a:pPr marL="257175" indent="-257175">
              <a:spcBef>
                <a:spcPts val="0"/>
              </a:spcBef>
            </a:pPr>
            <a:r>
              <a:rPr lang="en-IN" sz="2400" dirty="0"/>
              <a:t>Better than worst-case based design</a:t>
            </a:r>
          </a:p>
          <a:p>
            <a:pPr marL="257175" indent="-257175">
              <a:spcBef>
                <a:spcPts val="0"/>
              </a:spcBef>
            </a:pPr>
            <a:endParaRPr lang="en-IN" sz="2400" dirty="0"/>
          </a:p>
          <a:p>
            <a:pPr marL="257175" indent="-257175">
              <a:spcBef>
                <a:spcPts val="0"/>
              </a:spcBef>
            </a:pPr>
            <a:r>
              <a:rPr lang="en-IN" sz="2400" dirty="0"/>
              <a:t>Improves </a:t>
            </a:r>
            <a:r>
              <a:rPr lang="en-IN" sz="2400" dirty="0" err="1"/>
              <a:t>QoC</a:t>
            </a:r>
            <a:r>
              <a:rPr lang="en-IN" sz="2400" dirty="0"/>
              <a:t> and maximises effective resource utilisation</a:t>
            </a:r>
          </a:p>
          <a:p>
            <a:pPr marL="257175" indent="-257175">
              <a:spcBef>
                <a:spcPts val="0"/>
              </a:spcBef>
            </a:pPr>
            <a:endParaRPr lang="en-I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IN" sz="2400" dirty="0"/>
              <a:t>Future work</a:t>
            </a:r>
          </a:p>
          <a:p>
            <a:pPr marL="257175" indent="-257175">
              <a:spcBef>
                <a:spcPts val="0"/>
              </a:spcBef>
            </a:pPr>
            <a:endParaRPr lang="en-IN" sz="2400" dirty="0"/>
          </a:p>
          <a:p>
            <a:pPr marL="257175" indent="-257175">
              <a:spcBef>
                <a:spcPts val="0"/>
              </a:spcBef>
            </a:pPr>
            <a:r>
              <a:rPr lang="en-IN" sz="2400" dirty="0"/>
              <a:t>Multiple applications sharing a platform allocation</a:t>
            </a:r>
          </a:p>
          <a:p>
            <a:pPr marL="714375" lvl="1" indent="-257175">
              <a:spcBef>
                <a:spcPts val="0"/>
              </a:spcBef>
            </a:pPr>
            <a:endParaRPr lang="en-IN" dirty="0"/>
          </a:p>
          <a:p>
            <a:pPr marL="257175" indent="-257175">
              <a:spcBef>
                <a:spcPts val="0"/>
              </a:spcBef>
            </a:pPr>
            <a:r>
              <a:rPr lang="en-IN" sz="2400" dirty="0"/>
              <a:t>Optimal control strategy for this setting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17153" y="2919172"/>
            <a:ext cx="4189469" cy="13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18102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62" name="Oval 61"/>
          <p:cNvSpPr/>
          <p:nvPr/>
        </p:nvSpPr>
        <p:spPr>
          <a:xfrm>
            <a:off x="10013116" y="2112375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234458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Design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8945179" y="3034213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Timing Analysis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422096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65094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79787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193251" y="1274885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409020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Mapping Configurations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7655900" y="3612785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Binding + Scheduling</a:t>
            </a:r>
          </a:p>
        </p:txBody>
      </p:sp>
      <p:cxnSp>
        <p:nvCxnSpPr>
          <p:cNvPr id="94" name="Curved Connector 93"/>
          <p:cNvCxnSpPr>
            <a:stCxn id="65" idx="2"/>
            <a:endCxn id="61" idx="0"/>
          </p:cNvCxnSpPr>
          <p:nvPr/>
        </p:nvCxnSpPr>
        <p:spPr>
          <a:xfrm rot="5400000">
            <a:off x="8505354" y="1637633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033966" y="5214382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Configurations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8721494" y="4448971"/>
            <a:ext cx="1620000" cy="50400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Reconfiguration Mechanism</a:t>
            </a:r>
          </a:p>
        </p:txBody>
      </p:sp>
      <p:cxnSp>
        <p:nvCxnSpPr>
          <p:cNvPr id="113" name="Curved Connector 112"/>
          <p:cNvCxnSpPr>
            <a:stCxn id="91" idx="2"/>
            <a:endCxn id="61" idx="0"/>
          </p:cNvCxnSpPr>
          <p:nvPr/>
        </p:nvCxnSpPr>
        <p:spPr>
          <a:xfrm rot="16200000" flipH="1">
            <a:off x="7890930" y="1675204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67" idx="2"/>
            <a:endCxn id="62" idx="0"/>
          </p:cNvCxnSpPr>
          <p:nvPr/>
        </p:nvCxnSpPr>
        <p:spPr>
          <a:xfrm rot="16200000" flipH="1">
            <a:off x="10367283" y="1656542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68" idx="2"/>
            <a:endCxn id="62" idx="0"/>
          </p:cNvCxnSpPr>
          <p:nvPr/>
        </p:nvCxnSpPr>
        <p:spPr>
          <a:xfrm rot="5400000">
            <a:off x="10981707" y="1656295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3" idx="0"/>
            <a:endCxn id="64" idx="1"/>
          </p:cNvCxnSpPr>
          <p:nvPr/>
        </p:nvCxnSpPr>
        <p:spPr>
          <a:xfrm flipV="1">
            <a:off x="8231900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4" idx="3"/>
            <a:endCxn id="63" idx="0"/>
          </p:cNvCxnSpPr>
          <p:nvPr/>
        </p:nvCxnSpPr>
        <p:spPr>
          <a:xfrm>
            <a:off x="10097179" y="3286212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3" idx="3"/>
            <a:endCxn id="63" idx="1"/>
          </p:cNvCxnSpPr>
          <p:nvPr/>
        </p:nvCxnSpPr>
        <p:spPr>
          <a:xfrm>
            <a:off x="8807900" y="3864785"/>
            <a:ext cx="1426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1" idx="4"/>
          </p:cNvCxnSpPr>
          <p:nvPr/>
        </p:nvCxnSpPr>
        <p:spPr>
          <a:xfrm>
            <a:off x="8328101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2" idx="4"/>
          </p:cNvCxnSpPr>
          <p:nvPr/>
        </p:nvCxnSpPr>
        <p:spPr>
          <a:xfrm flipH="1">
            <a:off x="10412936" y="2688375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92" idx="0"/>
          </p:cNvCxnSpPr>
          <p:nvPr/>
        </p:nvCxnSpPr>
        <p:spPr>
          <a:xfrm flipH="1">
            <a:off x="8219021" y="4252916"/>
            <a:ext cx="3380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98" idx="0"/>
          </p:cNvCxnSpPr>
          <p:nvPr/>
        </p:nvCxnSpPr>
        <p:spPr>
          <a:xfrm>
            <a:off x="10840588" y="4252916"/>
            <a:ext cx="3378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2" idx="3"/>
            <a:endCxn id="98" idx="1"/>
          </p:cNvCxnSpPr>
          <p:nvPr/>
        </p:nvCxnSpPr>
        <p:spPr>
          <a:xfrm>
            <a:off x="9029021" y="5466383"/>
            <a:ext cx="10049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92932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0133658" y="4954759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37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8" y="196771"/>
            <a:ext cx="7508802" cy="56366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803637" y="4357489"/>
            <a:ext cx="3262071" cy="109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/>
              <a:t>+31 626 827 900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/>
              <a:t>S.Mohamed@tue.nl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/>
              <a:t>linkedin.com/in/</a:t>
            </a:r>
            <a:r>
              <a:rPr lang="en-IN" sz="1800" err="1"/>
              <a:t>sajidmohamed</a:t>
            </a: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  <a:p>
            <a:endParaRPr lang="en-IN" sz="1800"/>
          </a:p>
        </p:txBody>
      </p:sp>
      <p:pic>
        <p:nvPicPr>
          <p:cNvPr id="6" name="Picture 5" descr="https://ithemes.com/wp-content/uploads/2012/07/mobile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00" y="4350549"/>
            <a:ext cx="392037" cy="2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iconsdb.com/icons/preview/caribbean-blue/email-xx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4695" y="4711647"/>
            <a:ext cx="265848" cy="2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inkedin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305" y="5141667"/>
            <a:ext cx="268628" cy="2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18</a:t>
            </a:fld>
            <a:endParaRPr lang="en-GB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58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200" dirty="0">
                <a:solidFill>
                  <a:srgbClr val="2F528F"/>
                </a:solidFill>
              </a:rPr>
              <a:t>Vision-based Lateral Control – Running Example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2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830" y="1679796"/>
            <a:ext cx="1332000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IN" dirty="0">
                <a:solidFill>
                  <a:prstClr val="white"/>
                </a:solidFill>
              </a:rPr>
              <a:t>Stereo Camera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635" y="1679796"/>
            <a:ext cx="1332000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IN" dirty="0">
                <a:solidFill>
                  <a:prstClr val="white"/>
                </a:solidFill>
              </a:rPr>
              <a:t>Computing Platform (</a:t>
            </a:r>
            <a:r>
              <a:rPr lang="en-IN" dirty="0" err="1">
                <a:solidFill>
                  <a:prstClr val="white"/>
                </a:solidFill>
              </a:rPr>
              <a:t>MPSoC</a:t>
            </a:r>
            <a:r>
              <a:rPr lang="en-IN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0477" y="1752630"/>
            <a:ext cx="92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rames</a:t>
            </a: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/</a:t>
            </a:r>
          </a:p>
          <a:p>
            <a:pPr algn="ctr"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30fps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81824" y="2473553"/>
            <a:ext cx="216000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79634" y="2473553"/>
            <a:ext cx="216000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20570" y="2865145"/>
            <a:ext cx="1404000" cy="540000"/>
          </a:xfrm>
          <a:prstGeom prst="rect">
            <a:avLst/>
          </a:prstGeom>
          <a:solidFill>
            <a:srgbClr val="7FF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IN" dirty="0">
                <a:solidFill>
                  <a:prstClr val="black">
                    <a:lumMod val="50000"/>
                  </a:prstClr>
                </a:solidFill>
              </a:rPr>
              <a:t>Image</a:t>
            </a:r>
          </a:p>
          <a:p>
            <a:pPr algn="ctr" defTabSz="685800"/>
            <a:r>
              <a:rPr lang="en-IN" dirty="0">
                <a:solidFill>
                  <a:prstClr val="black">
                    <a:lumMod val="50000"/>
                  </a:prstClr>
                </a:solidFill>
              </a:rPr>
              <a:t>Processing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57896" y="2859076"/>
            <a:ext cx="1404000" cy="540000"/>
          </a:xfrm>
          <a:prstGeom prst="rect">
            <a:avLst/>
          </a:prstGeom>
          <a:solidFill>
            <a:srgbClr val="9A9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IN" dirty="0">
                <a:solidFill>
                  <a:prstClr val="black">
                    <a:lumMod val="50000"/>
                  </a:prstClr>
                </a:solidFill>
              </a:rPr>
              <a:t>Control Computation</a:t>
            </a:r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 flipV="1">
            <a:off x="3424570" y="3129076"/>
            <a:ext cx="233326" cy="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4" idx="3"/>
            <a:endCxn id="10" idx="1"/>
          </p:cNvCxnSpPr>
          <p:nvPr/>
        </p:nvCxnSpPr>
        <p:spPr>
          <a:xfrm flipH="1">
            <a:off x="2020570" y="3129076"/>
            <a:ext cx="4632218" cy="6069"/>
          </a:xfrm>
          <a:prstGeom prst="bentConnector5">
            <a:avLst>
              <a:gd name="adj1" fmla="val -4935"/>
              <a:gd name="adj2" fmla="val 19640188"/>
              <a:gd name="adj3" fmla="val 10493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1"/>
          <p:cNvSpPr/>
          <p:nvPr/>
        </p:nvSpPr>
        <p:spPr>
          <a:xfrm>
            <a:off x="5729808" y="3540476"/>
            <a:ext cx="441960" cy="441960"/>
          </a:xfrm>
          <a:prstGeom prst="flowChartConnector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prstClr val="black">
                    <a:lumMod val="50000"/>
                  </a:prstClr>
                </a:solidFill>
              </a:rPr>
              <a:t>A</a:t>
            </a:r>
            <a:endParaRPr b="1" kern="0" dirty="0">
              <a:solidFill>
                <a:prstClr val="black">
                  <a:lumMod val="50000"/>
                </a:prst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784800" y="279136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8716203" y="2791366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647606" y="279136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>
          <a:xfrm flipV="1">
            <a:off x="10579008" y="2791366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53477" y="2390729"/>
            <a:ext cx="286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Stereo Camera input (30 fps)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1830" y="103942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72990" y="4085327"/>
            <a:ext cx="288584" cy="339655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94117" y="4085327"/>
            <a:ext cx="2087061" cy="339655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83661" y="4085327"/>
            <a:ext cx="273092" cy="339655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794117" y="3836343"/>
            <a:ext cx="2762636" cy="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V="1">
            <a:off x="7784800" y="4424981"/>
            <a:ext cx="3060000" cy="4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 flipV="1">
            <a:off x="7784800" y="3802716"/>
            <a:ext cx="0" cy="62456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9889006" y="4089926"/>
            <a:ext cx="394655" cy="335056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sz="15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33064" y="3551694"/>
            <a:ext cx="1850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983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5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48788" y="2859076"/>
            <a:ext cx="1404000" cy="540000"/>
          </a:xfrm>
          <a:prstGeom prst="rect">
            <a:avLst/>
          </a:prstGeom>
          <a:solidFill>
            <a:srgbClr val="FFFE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IN" dirty="0">
                <a:solidFill>
                  <a:prstClr val="black">
                    <a:lumMod val="50000"/>
                  </a:prstClr>
                </a:solidFill>
              </a:rPr>
              <a:t>Actuation</a:t>
            </a:r>
          </a:p>
        </p:txBody>
      </p:sp>
      <p:cxnSp>
        <p:nvCxnSpPr>
          <p:cNvPr id="35" name="Straight Arrow Connector 34"/>
          <p:cNvCxnSpPr>
            <a:stCxn id="11" idx="3"/>
            <a:endCxn id="34" idx="1"/>
          </p:cNvCxnSpPr>
          <p:nvPr/>
        </p:nvCxnSpPr>
        <p:spPr>
          <a:xfrm>
            <a:off x="5061896" y="3129076"/>
            <a:ext cx="18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7" idx="6"/>
            <a:endCxn id="38" idx="2"/>
          </p:cNvCxnSpPr>
          <p:nvPr/>
        </p:nvCxnSpPr>
        <p:spPr>
          <a:xfrm>
            <a:off x="2943550" y="3761456"/>
            <a:ext cx="11721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21"/>
          <p:cNvSpPr/>
          <p:nvPr/>
        </p:nvSpPr>
        <p:spPr>
          <a:xfrm>
            <a:off x="2501590" y="3540476"/>
            <a:ext cx="441960" cy="441960"/>
          </a:xfrm>
          <a:prstGeom prst="flowChartConnector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prstClr val="black">
                    <a:lumMod val="50000"/>
                  </a:prstClr>
                </a:solidFill>
              </a:rPr>
              <a:t>S</a:t>
            </a:r>
            <a:endParaRPr b="1" kern="0" dirty="0">
              <a:solidFill>
                <a:prstClr val="black">
                  <a:lumMod val="50000"/>
                </a:prstClr>
              </a:solidFill>
            </a:endParaRPr>
          </a:p>
        </p:txBody>
      </p:sp>
      <p:sp>
        <p:nvSpPr>
          <p:cNvPr id="38" name="object 21"/>
          <p:cNvSpPr/>
          <p:nvPr/>
        </p:nvSpPr>
        <p:spPr>
          <a:xfrm>
            <a:off x="4115699" y="3540476"/>
            <a:ext cx="441960" cy="441960"/>
          </a:xfrm>
          <a:prstGeom prst="flowChartConnector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prstClr val="black">
                    <a:lumMod val="50000"/>
                  </a:prstClr>
                </a:solidFill>
              </a:rPr>
              <a:t>C</a:t>
            </a:r>
            <a:endParaRPr b="1" kern="0" dirty="0">
              <a:solidFill>
                <a:prstClr val="black">
                  <a:lumMod val="50000"/>
                </a:prstClr>
              </a:solidFill>
            </a:endParaRPr>
          </a:p>
        </p:txBody>
      </p:sp>
      <p:cxnSp>
        <p:nvCxnSpPr>
          <p:cNvPr id="39" name="Straight Arrow Connector 38"/>
          <p:cNvCxnSpPr>
            <a:stCxn id="38" idx="6"/>
            <a:endCxn id="14" idx="2"/>
          </p:cNvCxnSpPr>
          <p:nvPr/>
        </p:nvCxnSpPr>
        <p:spPr>
          <a:xfrm>
            <a:off x="4557659" y="3761456"/>
            <a:ext cx="11721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" idx="4"/>
            <a:endCxn id="37" idx="4"/>
          </p:cNvCxnSpPr>
          <p:nvPr/>
        </p:nvCxnSpPr>
        <p:spPr>
          <a:xfrm rot="5400000">
            <a:off x="4336679" y="2368327"/>
            <a:ext cx="12700" cy="3228218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861" y="1190728"/>
            <a:ext cx="2243138" cy="11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7784800" y="3321501"/>
            <a:ext cx="3060000" cy="3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>
          <a:xfrm flipV="1">
            <a:off x="10579008" y="3795090"/>
            <a:ext cx="0" cy="62456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8094118" y="4551448"/>
            <a:ext cx="218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Long variable sensing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70397" y="5585999"/>
            <a:ext cx="885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Can we optimise Quality-of-Control using multiprocessor technology?</a:t>
            </a:r>
            <a:endParaRPr lang="en-IN" sz="2400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>
            <a:stCxn id="5" idx="3"/>
            <a:endCxn id="6" idx="1"/>
          </p:cNvCxnSpPr>
          <p:nvPr/>
        </p:nvCxnSpPr>
        <p:spPr>
          <a:xfrm>
            <a:off x="2033830" y="2075796"/>
            <a:ext cx="1513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367830" y="1137718"/>
            <a:ext cx="0" cy="54207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8720572" y="5047247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h &gt; fps</a:t>
            </a:r>
            <a:r>
              <a:rPr lang="en-IN" baseline="30000" dirty="0" smtClean="0">
                <a:solidFill>
                  <a:srgbClr val="FF0000"/>
                </a:solidFill>
              </a:rPr>
              <a:t>-1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11" grpId="0" animBg="1"/>
      <p:bldP spid="14" grpId="0" animBg="1"/>
      <p:bldP spid="20" grpId="0"/>
      <p:bldP spid="23" grpId="0"/>
      <p:bldP spid="25" grpId="0" animBg="1"/>
      <p:bldP spid="26" grpId="0" animBg="1"/>
      <p:bldP spid="27" grpId="0" animBg="1"/>
      <p:bldP spid="32" grpId="0" animBg="1"/>
      <p:bldP spid="33" grpId="0"/>
      <p:bldP spid="34" grpId="0" animBg="1"/>
      <p:bldP spid="37" grpId="0" animBg="1"/>
      <p:bldP spid="38" grpId="0" animBg="1"/>
      <p:bldP spid="73" grpId="0"/>
      <p:bldP spid="75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200" dirty="0">
                <a:solidFill>
                  <a:srgbClr val="2F528F"/>
                </a:solidFill>
              </a:rPr>
              <a:t>Vision-based Lateral Control – </a:t>
            </a:r>
            <a:r>
              <a:rPr lang="en-IN" sz="3200" dirty="0" smtClean="0">
                <a:solidFill>
                  <a:srgbClr val="2F528F"/>
                </a:solidFill>
              </a:rPr>
              <a:t>Results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3</a:t>
            </a:fld>
            <a:endParaRPr lang="en-GB">
              <a:solidFill>
                <a:srgbClr val="4472C4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784800" y="279136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8716203" y="2791366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647606" y="279136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>
          <a:xfrm flipV="1">
            <a:off x="10579008" y="2791366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53477" y="2390729"/>
            <a:ext cx="286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Stereo Camera input (30 fps)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72990" y="4085327"/>
            <a:ext cx="288584" cy="339655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94117" y="4085327"/>
            <a:ext cx="2087061" cy="339655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83661" y="4085327"/>
            <a:ext cx="273092" cy="339655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prstClr val="black">
                    <a:lumMod val="50000"/>
                  </a:prstClr>
                </a:solidFill>
              </a:rPr>
              <a:t>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794117" y="3836343"/>
            <a:ext cx="2762636" cy="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V="1">
            <a:off x="7784800" y="4424981"/>
            <a:ext cx="3060000" cy="4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 flipV="1">
            <a:off x="7784800" y="3802716"/>
            <a:ext cx="0" cy="62456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9889006" y="4089926"/>
            <a:ext cx="394655" cy="335056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sz="15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33064" y="3551694"/>
            <a:ext cx="1850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983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h</a:t>
            </a:r>
            <a:endParaRPr lang="en-US" sz="15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1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861" y="1190728"/>
            <a:ext cx="2243138" cy="11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7784800" y="3321501"/>
            <a:ext cx="3060000" cy="3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>
          <a:xfrm flipV="1">
            <a:off x="10579008" y="3795090"/>
            <a:ext cx="0" cy="62456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8064206" y="4551448"/>
            <a:ext cx="224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>
                <a:solidFill>
                  <a:srgbClr val="FF0000"/>
                </a:solidFill>
              </a:rPr>
              <a:t>QoC</a:t>
            </a:r>
            <a:r>
              <a:rPr lang="en-IN" dirty="0" smtClean="0">
                <a:solidFill>
                  <a:srgbClr val="FF0000"/>
                </a:solidFill>
              </a:rPr>
              <a:t> = (settling time)</a:t>
            </a:r>
            <a:r>
              <a:rPr lang="en-IN" baseline="30000" dirty="0" smtClean="0">
                <a:solidFill>
                  <a:srgbClr val="FF0000"/>
                </a:solidFill>
              </a:rPr>
              <a:t>-1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70397" y="5585999"/>
            <a:ext cx="885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Can we optimise Quality-of-Control using multiprocessor technology?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4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64" y="935222"/>
            <a:ext cx="6088089" cy="4566067"/>
          </a:xfrm>
        </p:spPr>
      </p:pic>
      <p:sp>
        <p:nvSpPr>
          <p:cNvPr id="3" name="TextBox 2"/>
          <p:cNvSpPr txBox="1"/>
          <p:nvPr/>
        </p:nvSpPr>
        <p:spPr>
          <a:xfrm>
            <a:off x="3389778" y="6019092"/>
            <a:ext cx="5412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Yes. </a:t>
            </a:r>
          </a:p>
          <a:p>
            <a:pPr algn="ctr"/>
            <a:r>
              <a:rPr lang="en-IN" dirty="0" smtClean="0"/>
              <a:t>Scenario- and Platform-Aware Design (</a:t>
            </a:r>
            <a:r>
              <a:rPr lang="en-IN" dirty="0" err="1" smtClean="0"/>
              <a:t>SPADe</a:t>
            </a:r>
            <a:r>
              <a:rPr lang="en-IN" dirty="0" smtClean="0"/>
              <a:t>)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4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Motivation: workload variations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4</a:t>
            </a:fld>
            <a:endParaRPr lang="en-GB">
              <a:solidFill>
                <a:srgbClr val="4472C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797999" y="2935117"/>
            <a:ext cx="0" cy="540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>
          <a:xfrm flipV="1">
            <a:off x="2694626" y="2935117"/>
            <a:ext cx="0" cy="54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591253" y="2935117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V="1">
            <a:off x="4487880" y="2935117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67642" y="2691118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cs typeface="Arial"/>
              </a:rPr>
              <a:t>input </a:t>
            </a:r>
            <a:r>
              <a:rPr lang="en-IN" dirty="0">
                <a:cs typeface="Arial"/>
              </a:rPr>
              <a:t>(30 fps)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68787" y="4410264"/>
            <a:ext cx="27521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11325" y="4410264"/>
            <a:ext cx="2044092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15700" y="4410264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4001" y="4410264"/>
            <a:ext cx="63871" cy="324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sz="1500" kern="0" dirty="0">
              <a:solidFill>
                <a:prstClr val="white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05199" y="4194264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5384507" y="2935117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>
          <a:xfrm flipV="1">
            <a:off x="6281134" y="2935117"/>
            <a:ext cx="0" cy="54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77761" y="2935117"/>
            <a:ext cx="0" cy="540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 flipV="1">
            <a:off x="8074388" y="2935117"/>
            <a:ext cx="0" cy="54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97871" y="4410264"/>
            <a:ext cx="28858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3222" y="4410264"/>
            <a:ext cx="1485930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99578" y="4410264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88912" y="4410264"/>
            <a:ext cx="612000" cy="324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sz="1500" kern="0" dirty="0">
              <a:solidFill>
                <a:prstClr val="white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1015" y="2935117"/>
            <a:ext cx="0" cy="54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867644" y="2935117"/>
            <a:ext cx="0" cy="540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225881" y="34645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100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867644" y="4194264"/>
            <a:ext cx="0" cy="54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96918" y="34645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time (</a:t>
            </a:r>
            <a:r>
              <a:rPr lang="en-IN" dirty="0" err="1">
                <a:solidFill>
                  <a:prstClr val="black"/>
                </a:solidFill>
              </a:rPr>
              <a:t>ms</a:t>
            </a:r>
            <a:r>
              <a:rPr lang="en-IN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4400" y="3464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15607" y="34645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200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14587" y="4410264"/>
            <a:ext cx="276902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91510" y="4410264"/>
            <a:ext cx="808647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97999" y="4734264"/>
            <a:ext cx="8718164" cy="12598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9580041" y="4410264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94400" y="4410264"/>
            <a:ext cx="1281912" cy="3240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sz="1500" kern="0" dirty="0">
              <a:solidFill>
                <a:prstClr val="white"/>
              </a:solidFill>
            </a:endParaRPr>
          </a:p>
        </p:txBody>
      </p:sp>
      <p:sp>
        <p:nvSpPr>
          <p:cNvPr id="38" name="Content Placeholder 1"/>
          <p:cNvSpPr txBox="1">
            <a:spLocks/>
          </p:cNvSpPr>
          <p:nvPr/>
        </p:nvSpPr>
        <p:spPr>
          <a:xfrm>
            <a:off x="1674400" y="5335644"/>
            <a:ext cx="8817920" cy="1297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Controllers designed for worst-case sampling period</a:t>
            </a:r>
          </a:p>
          <a:p>
            <a:r>
              <a:rPr lang="en-IN" dirty="0" smtClean="0"/>
              <a:t>Execution time of ‘S’ depends on workload variation</a:t>
            </a:r>
          </a:p>
          <a:p>
            <a:r>
              <a:rPr lang="en-IN" dirty="0" smtClean="0"/>
              <a:t>Idle resources for less workload (inefficient resource utilisation)</a:t>
            </a:r>
            <a:endParaRPr lang="en-IN" dirty="0"/>
          </a:p>
        </p:txBody>
      </p:sp>
      <p:pic>
        <p:nvPicPr>
          <p:cNvPr id="39" name="Picture 38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99" y="1156149"/>
            <a:ext cx="2520000" cy="1440000"/>
          </a:xfrm>
          <a:prstGeom prst="rect">
            <a:avLst/>
          </a:prstGeom>
        </p:spPr>
      </p:pic>
      <p:pic>
        <p:nvPicPr>
          <p:cNvPr id="40" name="Picture 3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00" y="1156149"/>
            <a:ext cx="2520000" cy="1440000"/>
          </a:xfrm>
          <a:prstGeom prst="rect">
            <a:avLst/>
          </a:prstGeom>
        </p:spPr>
      </p:pic>
      <p:pic>
        <p:nvPicPr>
          <p:cNvPr id="41" name="Picture 40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27201" y="1156149"/>
            <a:ext cx="2520000" cy="1440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68163" y="3480100"/>
            <a:ext cx="8748000" cy="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 flipV="1">
            <a:off x="7184963" y="4194264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V="1">
            <a:off x="4495081" y="4194264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819894" y="2596149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Regions-of-Interest (</a:t>
            </a:r>
            <a:r>
              <a:rPr lang="en-IN" dirty="0" err="1" smtClean="0"/>
              <a:t>RoI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0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Related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Control domain</a:t>
            </a:r>
          </a:p>
          <a:p>
            <a:pPr lvl="1"/>
            <a:r>
              <a:rPr lang="en-IN" dirty="0"/>
              <a:t>Robust design</a:t>
            </a:r>
          </a:p>
          <a:p>
            <a:pPr lvl="1"/>
            <a:r>
              <a:rPr lang="en-IN" dirty="0"/>
              <a:t>Reconfigurable pipelining</a:t>
            </a:r>
          </a:p>
          <a:p>
            <a:pPr lvl="1"/>
            <a:r>
              <a:rPr lang="en-IN" dirty="0"/>
              <a:t>Model predictive control</a:t>
            </a:r>
          </a:p>
          <a:p>
            <a:pPr lvl="1"/>
            <a:r>
              <a:rPr lang="en-IN" dirty="0"/>
              <a:t>State estimators</a:t>
            </a:r>
          </a:p>
          <a:p>
            <a:pPr lvl="1"/>
            <a:r>
              <a:rPr lang="en-IN" dirty="0" smtClean="0"/>
              <a:t>…</a:t>
            </a:r>
          </a:p>
          <a:p>
            <a:r>
              <a:rPr lang="en-IN" dirty="0" smtClean="0"/>
              <a:t>Embedded domain</a:t>
            </a:r>
          </a:p>
          <a:p>
            <a:pPr lvl="1"/>
            <a:r>
              <a:rPr lang="en-IN" dirty="0"/>
              <a:t>Model-based design</a:t>
            </a:r>
          </a:p>
          <a:p>
            <a:pPr lvl="1"/>
            <a:r>
              <a:rPr lang="en-IN" dirty="0"/>
              <a:t>System-scenario based </a:t>
            </a:r>
            <a:r>
              <a:rPr lang="en-IN" dirty="0" smtClean="0"/>
              <a:t>design</a:t>
            </a:r>
          </a:p>
          <a:p>
            <a:pPr lvl="1"/>
            <a:r>
              <a:rPr lang="en-IN" dirty="0" smtClean="0"/>
              <a:t>…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5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3393" y="1959499"/>
            <a:ext cx="5116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  <a:r>
              <a:rPr lang="en-IN" sz="2400" dirty="0" smtClean="0">
                <a:solidFill>
                  <a:srgbClr val="FF0000"/>
                </a:solidFill>
              </a:rPr>
              <a:t>oes not model and explicitly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platform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w</a:t>
            </a:r>
            <a:r>
              <a:rPr lang="en-IN" sz="2400" dirty="0" smtClean="0">
                <a:solidFill>
                  <a:srgbClr val="FF0000"/>
                </a:solidFill>
              </a:rPr>
              <a:t>orkload variations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3393" y="4125795"/>
            <a:ext cx="520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  <a:r>
              <a:rPr lang="en-IN" sz="2400" dirty="0" smtClean="0">
                <a:solidFill>
                  <a:srgbClr val="FF0000"/>
                </a:solidFill>
              </a:rPr>
              <a:t>oes not optimise for Quality-of-Control considering workload variations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200" dirty="0" smtClean="0"/>
              <a:t>Model-Based Design: sample as fast as possible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6</a:t>
            </a:fld>
            <a:endParaRPr lang="en-GB">
              <a:solidFill>
                <a:srgbClr val="4472C4"/>
              </a:solidFill>
            </a:endParaRPr>
          </a:p>
        </p:txBody>
      </p:sp>
      <p:pic>
        <p:nvPicPr>
          <p:cNvPr id="5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78" y="1213806"/>
            <a:ext cx="2160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5578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Modelling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087991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Analysis </a:t>
            </a:r>
          </a:p>
        </p:txBody>
      </p:sp>
      <p:cxnSp>
        <p:nvCxnSpPr>
          <p:cNvPr id="10" name="Straight Arrow Connector 9"/>
          <p:cNvCxnSpPr>
            <a:stCxn id="6" idx="3"/>
            <a:endCxn id="9" idx="1"/>
          </p:cNvCxnSpPr>
          <p:nvPr/>
        </p:nvCxnSpPr>
        <p:spPr>
          <a:xfrm>
            <a:off x="3423578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80404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Design</a:t>
            </a:r>
            <a:endParaRPr lang="en-IN" dirty="0"/>
          </a:p>
        </p:txBody>
      </p:sp>
      <p:cxnSp>
        <p:nvCxnSpPr>
          <p:cNvPr id="12" name="Straight Arrow Connector 11"/>
          <p:cNvCxnSpPr>
            <a:stCxn id="9" idx="3"/>
            <a:endCxn id="11" idx="1"/>
          </p:cNvCxnSpPr>
          <p:nvPr/>
        </p:nvCxnSpPr>
        <p:spPr>
          <a:xfrm>
            <a:off x="5815991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872817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Implementation</a:t>
            </a:r>
          </a:p>
        </p:txBody>
      </p:sp>
      <p:cxnSp>
        <p:nvCxnSpPr>
          <p:cNvPr id="14" name="Straight Arrow Connector 13"/>
          <p:cNvCxnSpPr>
            <a:stCxn id="11" idx="3"/>
            <a:endCxn id="13" idx="1"/>
          </p:cNvCxnSpPr>
          <p:nvPr/>
        </p:nvCxnSpPr>
        <p:spPr>
          <a:xfrm>
            <a:off x="8208404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64929" y="1213806"/>
            <a:ext cx="2160000" cy="118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744767" y="5964987"/>
            <a:ext cx="27521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87305" y="5964987"/>
            <a:ext cx="2044092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33820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15991" y="5964987"/>
            <a:ext cx="28858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21342" y="5964987"/>
            <a:ext cx="1485930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684941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/>
          <p:cNvCxnSpPr/>
          <p:nvPr/>
        </p:nvCxnSpPr>
        <p:spPr>
          <a:xfrm flipV="1">
            <a:off x="4318486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116017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6398" y="5964987"/>
            <a:ext cx="276902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13321" y="5964987"/>
            <a:ext cx="808647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27731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11844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 flipV="1">
            <a:off x="7810028" y="5758550"/>
            <a:ext cx="0" cy="54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82578" y="6288987"/>
            <a:ext cx="6480000" cy="392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6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200" dirty="0" smtClean="0"/>
              <a:t>Model-Based Design: challenges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7</a:t>
            </a:fld>
            <a:endParaRPr lang="en-GB">
              <a:solidFill>
                <a:srgbClr val="4472C4"/>
              </a:solidFill>
            </a:endParaRPr>
          </a:p>
        </p:txBody>
      </p:sp>
      <p:pic>
        <p:nvPicPr>
          <p:cNvPr id="5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78" y="1213806"/>
            <a:ext cx="2160000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95578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Modelling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087991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Analysis </a:t>
            </a:r>
          </a:p>
        </p:txBody>
      </p:sp>
      <p:cxnSp>
        <p:nvCxnSpPr>
          <p:cNvPr id="10" name="Straight Arrow Connector 9"/>
          <p:cNvCxnSpPr>
            <a:stCxn id="6" idx="3"/>
            <a:endCxn id="9" idx="1"/>
          </p:cNvCxnSpPr>
          <p:nvPr/>
        </p:nvCxnSpPr>
        <p:spPr>
          <a:xfrm>
            <a:off x="3423578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80404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Design</a:t>
            </a:r>
            <a:endParaRPr lang="en-IN" dirty="0"/>
          </a:p>
        </p:txBody>
      </p:sp>
      <p:cxnSp>
        <p:nvCxnSpPr>
          <p:cNvPr id="12" name="Straight Arrow Connector 11"/>
          <p:cNvCxnSpPr>
            <a:stCxn id="9" idx="3"/>
            <a:endCxn id="11" idx="1"/>
          </p:cNvCxnSpPr>
          <p:nvPr/>
        </p:nvCxnSpPr>
        <p:spPr>
          <a:xfrm>
            <a:off x="5815991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872817" y="2872070"/>
            <a:ext cx="1728000" cy="50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Implementation</a:t>
            </a:r>
          </a:p>
        </p:txBody>
      </p:sp>
      <p:cxnSp>
        <p:nvCxnSpPr>
          <p:cNvPr id="14" name="Straight Arrow Connector 13"/>
          <p:cNvCxnSpPr>
            <a:stCxn id="11" idx="3"/>
            <a:endCxn id="13" idx="1"/>
          </p:cNvCxnSpPr>
          <p:nvPr/>
        </p:nvCxnSpPr>
        <p:spPr>
          <a:xfrm>
            <a:off x="8208404" y="3124070"/>
            <a:ext cx="664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64929" y="1213806"/>
            <a:ext cx="2160000" cy="118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744767" y="5964987"/>
            <a:ext cx="27521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87305" y="5964987"/>
            <a:ext cx="2044092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33820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15991" y="5964987"/>
            <a:ext cx="28858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21342" y="5964987"/>
            <a:ext cx="1485930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684941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/>
          <p:cNvCxnSpPr/>
          <p:nvPr/>
        </p:nvCxnSpPr>
        <p:spPr>
          <a:xfrm flipV="1">
            <a:off x="4318486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116017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36398" y="5964987"/>
            <a:ext cx="276902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13321" y="5964987"/>
            <a:ext cx="808647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27731" y="5964987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11844" y="5758550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 flipV="1">
            <a:off x="7810028" y="5758550"/>
            <a:ext cx="0" cy="54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82578" y="6288987"/>
            <a:ext cx="6480000" cy="392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682578" y="3545211"/>
            <a:ext cx="1728000" cy="14400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Parallelisation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Reconfiguration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Pipelining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87991" y="3545211"/>
            <a:ext cx="1728000" cy="14400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Platform-aware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Optimal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76122" y="3545211"/>
            <a:ext cx="1728000" cy="14400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Arbitrary Switching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 vs </a:t>
            </a:r>
            <a:r>
              <a:rPr lang="en-IN" dirty="0" err="1">
                <a:solidFill>
                  <a:srgbClr val="FF0000"/>
                </a:solidFill>
              </a:rPr>
              <a:t>QoC</a:t>
            </a:r>
            <a:endParaRPr lang="en-IN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72817" y="3545211"/>
            <a:ext cx="1728000" cy="1440000"/>
          </a:xfrm>
          <a:prstGeom prst="rect">
            <a:avLst/>
          </a:prstGeom>
        </p:spPr>
        <p:txBody>
          <a:bodyPr wrap="none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Cost of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87991" y="4838400"/>
            <a:ext cx="4116131" cy="49680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FF0000"/>
                </a:solidFill>
              </a:rPr>
              <a:t>Mutually Dependent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6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Design Questions 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74885"/>
            <a:ext cx="5353744" cy="4902078"/>
          </a:xfrm>
        </p:spPr>
        <p:txBody>
          <a:bodyPr lIns="0" rIns="108000"/>
          <a:lstStyle/>
          <a:p>
            <a:pPr marL="457200" lvl="1" indent="0">
              <a:buNone/>
            </a:pPr>
            <a:r>
              <a:rPr lang="en-IN" dirty="0"/>
              <a:t>For a given application and a platform allocation, design </a:t>
            </a:r>
          </a:p>
          <a:p>
            <a:pPr lvl="2"/>
            <a:r>
              <a:rPr lang="en-IN" sz="2100" dirty="0"/>
              <a:t>Mapping configurations </a:t>
            </a:r>
            <a:r>
              <a:rPr lang="en-IN" sz="2100" dirty="0" smtClean="0"/>
              <a:t/>
            </a:r>
            <a:br>
              <a:rPr lang="en-IN" sz="2100" dirty="0" smtClean="0"/>
            </a:br>
            <a:r>
              <a:rPr lang="en-IN" sz="2100" dirty="0" smtClean="0"/>
              <a:t>(</a:t>
            </a:r>
            <a:r>
              <a:rPr lang="en-IN" sz="2100" dirty="0"/>
              <a:t>bindings + schedules)</a:t>
            </a:r>
          </a:p>
          <a:p>
            <a:pPr lvl="2"/>
            <a:r>
              <a:rPr lang="en-IN" sz="2100" dirty="0"/>
              <a:t>Controller configurations </a:t>
            </a:r>
            <a:br>
              <a:rPr lang="en-IN" sz="2100" dirty="0"/>
            </a:br>
            <a:r>
              <a:rPr lang="en-IN" sz="2100" dirty="0"/>
              <a:t>(sampling periods + </a:t>
            </a:r>
            <a:r>
              <a:rPr lang="en-IN" sz="2100" dirty="0" smtClean="0"/>
              <a:t/>
            </a:r>
            <a:br>
              <a:rPr lang="en-IN" sz="2100" dirty="0" smtClean="0"/>
            </a:br>
            <a:r>
              <a:rPr lang="en-IN" sz="2100" dirty="0" smtClean="0"/>
              <a:t>sensor-to-actuator </a:t>
            </a:r>
            <a:r>
              <a:rPr lang="en-IN" sz="2100" dirty="0"/>
              <a:t>delays + controller gains)</a:t>
            </a:r>
          </a:p>
          <a:p>
            <a:pPr lvl="2"/>
            <a:r>
              <a:rPr lang="en-IN" sz="2100" dirty="0"/>
              <a:t>Reconfiguration mechanism</a:t>
            </a:r>
          </a:p>
          <a:p>
            <a:pPr marL="457200" lvl="1" indent="0">
              <a:buNone/>
            </a:pPr>
            <a:r>
              <a:rPr lang="en-IN" dirty="0"/>
              <a:t>such that we</a:t>
            </a:r>
          </a:p>
          <a:p>
            <a:pPr lvl="2"/>
            <a:r>
              <a:rPr lang="en-IN" sz="2100" dirty="0"/>
              <a:t>Maximise effective resource utilisation and</a:t>
            </a:r>
          </a:p>
          <a:p>
            <a:pPr lvl="2"/>
            <a:r>
              <a:rPr lang="en-IN" sz="2100" dirty="0"/>
              <a:t>Improve </a:t>
            </a:r>
            <a:r>
              <a:rPr lang="en-IN" sz="2100" dirty="0" smtClean="0"/>
              <a:t>Quality-of-Control </a:t>
            </a:r>
            <a:r>
              <a:rPr lang="en-IN" sz="2100" dirty="0"/>
              <a:t>(</a:t>
            </a:r>
            <a:r>
              <a:rPr lang="en-IN" sz="2100" dirty="0" err="1"/>
              <a:t>QoC</a:t>
            </a:r>
            <a:r>
              <a:rPr lang="en-IN" sz="2100" dirty="0"/>
              <a:t>) 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8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69953" y="2799056"/>
            <a:ext cx="4189469" cy="13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970902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24" name="Oval 23"/>
          <p:cNvSpPr/>
          <p:nvPr/>
        </p:nvSpPr>
        <p:spPr>
          <a:xfrm>
            <a:off x="9465916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87258" y="3492669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97979" y="2914097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Timing Analysis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4896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22729" y="1255492"/>
            <a:ext cx="77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IN" sz="1600" dirty="0">
                <a:solidFill>
                  <a:prstClr val="white">
                    <a:lumMod val="50000"/>
                  </a:prstClr>
                </a:solidFill>
              </a:rPr>
              <a:t>Inputs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0374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32587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4605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61820" y="5094266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Mapping Configurations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108700" y="3492669"/>
            <a:ext cx="1152000" cy="5040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Binding + Scheduling</a:t>
            </a:r>
          </a:p>
        </p:txBody>
      </p:sp>
      <p:cxnSp>
        <p:nvCxnSpPr>
          <p:cNvPr id="34" name="Curved Connector 33"/>
          <p:cNvCxnSpPr>
            <a:stCxn id="27" idx="2"/>
            <a:endCxn id="23" idx="0"/>
          </p:cNvCxnSpPr>
          <p:nvPr/>
        </p:nvCxnSpPr>
        <p:spPr>
          <a:xfrm rot="5400000">
            <a:off x="7958154" y="1517517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61820" y="5807387"/>
            <a:ext cx="1620000" cy="50400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srgbClr val="00B050"/>
                </a:solidFill>
              </a:rPr>
              <a:t>Resource utilisation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486766" y="5807386"/>
            <a:ext cx="1620000" cy="50400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srgbClr val="00B050"/>
                </a:solidFill>
              </a:rPr>
              <a:t>Quality-of-Control (</a:t>
            </a:r>
            <a:r>
              <a:rPr lang="en-IN" sz="1600" dirty="0" err="1">
                <a:solidFill>
                  <a:srgbClr val="00B050"/>
                </a:solidFill>
              </a:rPr>
              <a:t>QoC</a:t>
            </a:r>
            <a:r>
              <a:rPr lang="en-IN" sz="1600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37" name="Straight Arrow Connector 36"/>
          <p:cNvCxnSpPr>
            <a:stCxn id="32" idx="2"/>
            <a:endCxn id="35" idx="0"/>
          </p:cNvCxnSpPr>
          <p:nvPr/>
        </p:nvCxnSpPr>
        <p:spPr>
          <a:xfrm>
            <a:off x="7671821" y="5598267"/>
            <a:ext cx="0" cy="2091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486766" y="5094266"/>
            <a:ext cx="1620000" cy="504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Controller Configurations</a:t>
            </a:r>
          </a:p>
        </p:txBody>
      </p:sp>
      <p:cxnSp>
        <p:nvCxnSpPr>
          <p:cNvPr id="39" name="Straight Arrow Connector 38"/>
          <p:cNvCxnSpPr>
            <a:stCxn id="38" idx="2"/>
            <a:endCxn id="36" idx="0"/>
          </p:cNvCxnSpPr>
          <p:nvPr/>
        </p:nvCxnSpPr>
        <p:spPr>
          <a:xfrm>
            <a:off x="10296766" y="5598267"/>
            <a:ext cx="0" cy="2091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5940732" y="3281760"/>
            <a:ext cx="114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600" dirty="0">
                <a:solidFill>
                  <a:prstClr val="white">
                    <a:lumMod val="50000"/>
                  </a:prstClr>
                </a:solidFill>
              </a:rPr>
              <a:t>Analysis and Design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174294" y="4328855"/>
            <a:ext cx="1620000" cy="50400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Reconfiguration Mechanism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5886512" y="2239183"/>
            <a:ext cx="1251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600" dirty="0" smtClean="0">
                <a:solidFill>
                  <a:prstClr val="white">
                    <a:lumMod val="50000"/>
                  </a:prstClr>
                </a:solidFill>
              </a:rPr>
              <a:t>Modelling</a:t>
            </a:r>
            <a:endParaRPr lang="en-IN" sz="1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5650265" y="4806807"/>
            <a:ext cx="1724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600" dirty="0" smtClean="0">
                <a:solidFill>
                  <a:prstClr val="white">
                    <a:lumMod val="50000"/>
                  </a:prstClr>
                </a:solidFill>
              </a:rPr>
              <a:t>Implementation</a:t>
            </a:r>
            <a:endParaRPr lang="en-IN" sz="16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" name="Curved Connector 9"/>
          <p:cNvCxnSpPr>
            <a:stCxn id="31" idx="2"/>
            <a:endCxn id="23" idx="0"/>
          </p:cNvCxnSpPr>
          <p:nvPr/>
        </p:nvCxnSpPr>
        <p:spPr>
          <a:xfrm rot="16200000" flipH="1">
            <a:off x="7343730" y="1555088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29" idx="2"/>
            <a:endCxn id="24" idx="0"/>
          </p:cNvCxnSpPr>
          <p:nvPr/>
        </p:nvCxnSpPr>
        <p:spPr>
          <a:xfrm rot="16200000" flipH="1">
            <a:off x="9820083" y="1536426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30" idx="2"/>
            <a:endCxn id="24" idx="0"/>
          </p:cNvCxnSpPr>
          <p:nvPr/>
        </p:nvCxnSpPr>
        <p:spPr>
          <a:xfrm rot="5400000">
            <a:off x="10434507" y="1536179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0"/>
            <a:endCxn id="26" idx="1"/>
          </p:cNvCxnSpPr>
          <p:nvPr/>
        </p:nvCxnSpPr>
        <p:spPr>
          <a:xfrm flipV="1">
            <a:off x="7684700" y="3166096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6" idx="3"/>
            <a:endCxn id="25" idx="0"/>
          </p:cNvCxnSpPr>
          <p:nvPr/>
        </p:nvCxnSpPr>
        <p:spPr>
          <a:xfrm>
            <a:off x="9549979" y="3166096"/>
            <a:ext cx="713279" cy="3265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3" idx="3"/>
            <a:endCxn id="25" idx="1"/>
          </p:cNvCxnSpPr>
          <p:nvPr/>
        </p:nvCxnSpPr>
        <p:spPr>
          <a:xfrm>
            <a:off x="8260700" y="3744669"/>
            <a:ext cx="1426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4"/>
          </p:cNvCxnSpPr>
          <p:nvPr/>
        </p:nvCxnSpPr>
        <p:spPr>
          <a:xfrm>
            <a:off x="7780901" y="2568259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4" idx="4"/>
          </p:cNvCxnSpPr>
          <p:nvPr/>
        </p:nvCxnSpPr>
        <p:spPr>
          <a:xfrm flipH="1">
            <a:off x="9865736" y="2568259"/>
            <a:ext cx="432000" cy="2160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32" idx="0"/>
          </p:cNvCxnSpPr>
          <p:nvPr/>
        </p:nvCxnSpPr>
        <p:spPr>
          <a:xfrm flipH="1">
            <a:off x="7671821" y="4132800"/>
            <a:ext cx="3380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8" idx="0"/>
          </p:cNvCxnSpPr>
          <p:nvPr/>
        </p:nvCxnSpPr>
        <p:spPr>
          <a:xfrm>
            <a:off x="10293388" y="4132800"/>
            <a:ext cx="3378" cy="96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2" idx="3"/>
            <a:endCxn id="38" idx="1"/>
          </p:cNvCxnSpPr>
          <p:nvPr/>
        </p:nvCxnSpPr>
        <p:spPr>
          <a:xfrm>
            <a:off x="8481821" y="5346267"/>
            <a:ext cx="100494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5" idx="3"/>
            <a:endCxn id="36" idx="1"/>
          </p:cNvCxnSpPr>
          <p:nvPr/>
        </p:nvCxnSpPr>
        <p:spPr>
          <a:xfrm>
            <a:off x="8481821" y="6059388"/>
            <a:ext cx="1004945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82128" y="4834643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586458" y="4834643"/>
            <a:ext cx="1" cy="282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40" grpId="0"/>
      <p:bldP spid="41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spc="-38" dirty="0" err="1" smtClean="0"/>
              <a:t>SPADe</a:t>
            </a:r>
            <a:r>
              <a:rPr lang="en-IN" sz="2800" spc="-38" dirty="0"/>
              <a:t> </a:t>
            </a:r>
            <a:r>
              <a:rPr lang="en-IN" sz="2800" spc="-38" dirty="0" smtClean="0"/>
              <a:t>– Modelling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74885"/>
            <a:ext cx="5353744" cy="3175020"/>
          </a:xfrm>
        </p:spPr>
        <p:txBody>
          <a:bodyPr lIns="0" rIns="108000"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Model should consider</a:t>
            </a:r>
          </a:p>
          <a:p>
            <a:r>
              <a:rPr lang="en-IN" dirty="0" smtClean="0"/>
              <a:t>Workload variations</a:t>
            </a:r>
          </a:p>
          <a:p>
            <a:r>
              <a:rPr lang="en-IN" dirty="0" smtClean="0"/>
              <a:t>Parallelisation</a:t>
            </a:r>
          </a:p>
          <a:p>
            <a:r>
              <a:rPr lang="en-IN" dirty="0" smtClean="0"/>
              <a:t>Reconfiguration</a:t>
            </a:r>
          </a:p>
          <a:p>
            <a:pPr marL="0" indent="0">
              <a:buNone/>
            </a:pPr>
            <a:r>
              <a:rPr lang="en-IN" dirty="0"/>
              <a:t>w</a:t>
            </a:r>
            <a:r>
              <a:rPr lang="en-IN" dirty="0" smtClean="0"/>
              <a:t>ith tool support for</a:t>
            </a:r>
          </a:p>
          <a:p>
            <a:r>
              <a:rPr lang="en-IN" dirty="0" smtClean="0"/>
              <a:t>Timing analysis</a:t>
            </a:r>
          </a:p>
          <a:p>
            <a:r>
              <a:rPr lang="en-IN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9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970902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 Model</a:t>
            </a:r>
          </a:p>
        </p:txBody>
      </p:sp>
      <p:sp>
        <p:nvSpPr>
          <p:cNvPr id="24" name="Oval 23"/>
          <p:cNvSpPr/>
          <p:nvPr/>
        </p:nvSpPr>
        <p:spPr>
          <a:xfrm>
            <a:off x="9465916" y="1992259"/>
            <a:ext cx="1620000" cy="576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Model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4896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Workload variation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0374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Platform Allocation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32587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Camera input fps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46051" y="1154769"/>
            <a:ext cx="1116000" cy="5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</a:rPr>
              <a:t>Application</a:t>
            </a:r>
          </a:p>
        </p:txBody>
      </p:sp>
      <p:cxnSp>
        <p:nvCxnSpPr>
          <p:cNvPr id="34" name="Curved Connector 33"/>
          <p:cNvCxnSpPr>
            <a:stCxn id="27" idx="2"/>
            <a:endCxn id="23" idx="0"/>
          </p:cNvCxnSpPr>
          <p:nvPr/>
        </p:nvCxnSpPr>
        <p:spPr>
          <a:xfrm rot="5400000">
            <a:off x="7958154" y="1517517"/>
            <a:ext cx="297490" cy="65199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31" idx="2"/>
            <a:endCxn id="23" idx="0"/>
          </p:cNvCxnSpPr>
          <p:nvPr/>
        </p:nvCxnSpPr>
        <p:spPr>
          <a:xfrm rot="16200000" flipH="1">
            <a:off x="7343730" y="1555088"/>
            <a:ext cx="297490" cy="57685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29" idx="2"/>
            <a:endCxn id="24" idx="0"/>
          </p:cNvCxnSpPr>
          <p:nvPr/>
        </p:nvCxnSpPr>
        <p:spPr>
          <a:xfrm rot="16200000" flipH="1">
            <a:off x="9820083" y="1536426"/>
            <a:ext cx="297490" cy="61417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30" idx="2"/>
            <a:endCxn id="24" idx="0"/>
          </p:cNvCxnSpPr>
          <p:nvPr/>
        </p:nvCxnSpPr>
        <p:spPr>
          <a:xfrm rot="5400000">
            <a:off x="10434507" y="1536179"/>
            <a:ext cx="297490" cy="614671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1055815" y="3746986"/>
            <a:ext cx="1008000" cy="1008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A</a:t>
            </a:r>
          </a:p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a</a:t>
            </a:r>
            <a:endParaRPr lang="en-IN" b="1" kern="0" baseline="-2500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45" name="Straight Arrow Connector 44"/>
          <p:cNvCxnSpPr>
            <a:stCxn id="54" idx="6"/>
            <a:endCxn id="49" idx="2"/>
          </p:cNvCxnSpPr>
          <p:nvPr/>
        </p:nvCxnSpPr>
        <p:spPr>
          <a:xfrm>
            <a:off x="9070323" y="4250986"/>
            <a:ext cx="488746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364514" y="53385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rgbClr val="0070C0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47" name="Curved Connector 46"/>
          <p:cNvCxnSpPr>
            <a:stCxn id="44" idx="4"/>
            <a:endCxn id="56" idx="4"/>
          </p:cNvCxnSpPr>
          <p:nvPr/>
        </p:nvCxnSpPr>
        <p:spPr>
          <a:xfrm rot="5400000">
            <a:off x="8566323" y="1761494"/>
            <a:ext cx="12700" cy="5986984"/>
          </a:xfrm>
          <a:prstGeom prst="curvedConnector3">
            <a:avLst>
              <a:gd name="adj1" fmla="val 7809449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48" name="Flowchart: Connector 47"/>
          <p:cNvSpPr/>
          <p:nvPr/>
        </p:nvSpPr>
        <p:spPr>
          <a:xfrm>
            <a:off x="8477938" y="5657682"/>
            <a:ext cx="121537" cy="13358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559069" y="3746986"/>
            <a:ext cx="1008000" cy="1008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c</a:t>
            </a:r>
            <a: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+</a:t>
            </a:r>
            <a:b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</a:br>
            <a:r>
              <a:rPr lang="en-IN" b="1" kern="0" dirty="0" smtClean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d(Si</a:t>
            </a:r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)</a:t>
            </a:r>
          </a:p>
        </p:txBody>
      </p:sp>
      <p:cxnSp>
        <p:nvCxnSpPr>
          <p:cNvPr id="50" name="Straight Arrow Connector 49"/>
          <p:cNvCxnSpPr>
            <a:stCxn id="49" idx="6"/>
            <a:endCxn id="44" idx="2"/>
          </p:cNvCxnSpPr>
          <p:nvPr/>
        </p:nvCxnSpPr>
        <p:spPr>
          <a:xfrm>
            <a:off x="10567069" y="4250986"/>
            <a:ext cx="488746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1" name="Straight Arrow Connector 50"/>
          <p:cNvCxnSpPr>
            <a:stCxn id="52" idx="3"/>
            <a:endCxn id="56" idx="2"/>
          </p:cNvCxnSpPr>
          <p:nvPr/>
        </p:nvCxnSpPr>
        <p:spPr>
          <a:xfrm>
            <a:off x="4614725" y="4250986"/>
            <a:ext cx="454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02211" y="3927820"/>
            <a:ext cx="91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Camera input</a:t>
            </a:r>
          </a:p>
        </p:txBody>
      </p:sp>
      <p:sp>
        <p:nvSpPr>
          <p:cNvPr id="53" name="Oval 52"/>
          <p:cNvSpPr/>
          <p:nvPr/>
        </p:nvSpPr>
        <p:spPr>
          <a:xfrm>
            <a:off x="6561974" y="4502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RoIP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p</a:t>
            </a:r>
          </a:p>
        </p:txBody>
      </p:sp>
      <p:sp>
        <p:nvSpPr>
          <p:cNvPr id="54" name="Oval 53"/>
          <p:cNvSpPr/>
          <p:nvPr/>
        </p:nvSpPr>
        <p:spPr>
          <a:xfrm>
            <a:off x="8062323" y="3746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RoIM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w*</a:t>
            </a:r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m</a:t>
            </a:r>
            <a:endParaRPr lang="en-IN" b="1" kern="0" baseline="-2500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55" name="Straight Arrow Connector 54"/>
          <p:cNvCxnSpPr>
            <a:stCxn id="53" idx="6"/>
            <a:endCxn id="54" idx="3"/>
          </p:cNvCxnSpPr>
          <p:nvPr/>
        </p:nvCxnSpPr>
        <p:spPr>
          <a:xfrm flipV="1">
            <a:off x="7569974" y="4607368"/>
            <a:ext cx="639967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6" name="Oval 55"/>
          <p:cNvSpPr/>
          <p:nvPr/>
        </p:nvSpPr>
        <p:spPr>
          <a:xfrm>
            <a:off x="5068831" y="3746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RoID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d</a:t>
            </a:r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 + </a:t>
            </a:r>
            <a:r>
              <a:rPr lang="en-IN" b="1" kern="0" dirty="0">
                <a:solidFill>
                  <a:srgbClr val="7030A0"/>
                </a:solidFill>
                <a:latin typeface="Calibri" charset="0"/>
                <a:ea typeface="ヒラギノ角ゴ Pro W3" charset="-128"/>
              </a:rPr>
              <a:t>c</a:t>
            </a:r>
          </a:p>
        </p:txBody>
      </p:sp>
      <p:cxnSp>
        <p:nvCxnSpPr>
          <p:cNvPr id="57" name="Straight Arrow Connector 56"/>
          <p:cNvCxnSpPr>
            <a:stCxn id="56" idx="5"/>
            <a:endCxn id="53" idx="2"/>
          </p:cNvCxnSpPr>
          <p:nvPr/>
        </p:nvCxnSpPr>
        <p:spPr>
          <a:xfrm>
            <a:off x="5929213" y="4607368"/>
            <a:ext cx="632761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5762877" y="349309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1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5577" y="2990986"/>
            <a:ext cx="1008000" cy="1008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b="1" kern="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RoIP</a:t>
            </a:r>
            <a:endParaRPr lang="en-IN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  <a:p>
            <a:pPr algn="ctr" defTabSz="519830"/>
            <a:r>
              <a:rPr lang="en-IN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e</a:t>
            </a:r>
            <a:r>
              <a:rPr lang="en-IN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p</a:t>
            </a:r>
          </a:p>
        </p:txBody>
      </p:sp>
      <p:cxnSp>
        <p:nvCxnSpPr>
          <p:cNvPr id="60" name="Straight Arrow Connector 59"/>
          <p:cNvCxnSpPr>
            <a:stCxn id="56" idx="7"/>
            <a:endCxn id="59" idx="2"/>
          </p:cNvCxnSpPr>
          <p:nvPr/>
        </p:nvCxnSpPr>
        <p:spPr>
          <a:xfrm flipV="1">
            <a:off x="5929213" y="3494986"/>
            <a:ext cx="636364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61" name="Straight Arrow Connector 60"/>
          <p:cNvCxnSpPr>
            <a:stCxn id="59" idx="6"/>
            <a:endCxn id="54" idx="1"/>
          </p:cNvCxnSpPr>
          <p:nvPr/>
        </p:nvCxnSpPr>
        <p:spPr>
          <a:xfrm>
            <a:off x="7573577" y="3494986"/>
            <a:ext cx="636364" cy="399618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854836" y="4557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32140" y="483187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z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58409" y="490529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z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97342" y="458250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2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92296" y="345586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y</a:t>
            </a:r>
            <a:r>
              <a:rPr lang="en-IN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</a:rPr>
              <a:t>1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4153" y="5864798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Scenario-Aware Data Flow (SADF)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36679" y="6391786"/>
            <a:ext cx="444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*Pipelining is not considered in this work</a:t>
            </a:r>
            <a:endParaRPr lang="en-IN" sz="2000" dirty="0"/>
          </a:p>
        </p:txBody>
      </p:sp>
      <p:sp>
        <p:nvSpPr>
          <p:cNvPr id="93" name="Rectangle 92"/>
          <p:cNvSpPr/>
          <p:nvPr/>
        </p:nvSpPr>
        <p:spPr>
          <a:xfrm>
            <a:off x="5736306" y="4246705"/>
            <a:ext cx="178476" cy="29059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40698" y="5450526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53467" y="5088575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039346" y="5450526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565496" y="5450526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432866" y="5450526"/>
            <a:ext cx="487904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131570" y="5450526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923397" y="5450526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612116" y="5450526"/>
            <a:ext cx="34289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endParaRPr lang="en-US" b="1" kern="0" baseline="-250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826377" y="5848703"/>
            <a:ext cx="57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1200" dirty="0">
                <a:solidFill>
                  <a:prstClr val="black"/>
                </a:solidFill>
                <a:latin typeface="Calibri" panose="020F0502020204030204"/>
              </a:rPr>
              <a:t>d(S</a:t>
            </a:r>
            <a:r>
              <a:rPr lang="en-IN" sz="12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IN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IN" sz="12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2948314" y="5817707"/>
            <a:ext cx="144000" cy="1440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 flipV="1">
            <a:off x="3131570" y="5824239"/>
            <a:ext cx="144000" cy="1440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152805" y="512186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169416" y="54876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083041"/>
              </p:ext>
            </p:extLst>
          </p:nvPr>
        </p:nvGraphicFramePr>
        <p:xfrm>
          <a:off x="1617275" y="4650960"/>
          <a:ext cx="15827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1244520" imgH="228600" progId="Equation.DSMT4">
                  <p:embed/>
                </p:oleObj>
              </mc:Choice>
              <mc:Fallback>
                <p:oleObj name="Equation" r:id="rId3" imgW="1244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275" y="4650960"/>
                        <a:ext cx="15827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6" name="Straight Arrow Connector 125"/>
          <p:cNvCxnSpPr/>
          <p:nvPr/>
        </p:nvCxnSpPr>
        <p:spPr>
          <a:xfrm flipV="1">
            <a:off x="1556581" y="4916203"/>
            <a:ext cx="4712" cy="90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/>
          <p:cNvCxnSpPr/>
          <p:nvPr/>
        </p:nvCxnSpPr>
        <p:spPr>
          <a:xfrm flipV="1">
            <a:off x="3258406" y="4916203"/>
            <a:ext cx="4848" cy="9000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Straight Arrow Connector 110"/>
          <p:cNvCxnSpPr/>
          <p:nvPr/>
        </p:nvCxnSpPr>
        <p:spPr>
          <a:xfrm>
            <a:off x="1552308" y="5815944"/>
            <a:ext cx="1908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49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48" grpId="0" animBg="1"/>
      <p:bldP spid="49" grpId="0" animBg="1"/>
      <p:bldP spid="52" grpId="0"/>
      <p:bldP spid="53" grpId="0" animBg="1"/>
      <p:bldP spid="54" grpId="0" animBg="1"/>
      <p:bldP spid="56" grpId="0" animBg="1"/>
      <p:bldP spid="58" grpId="0"/>
      <p:bldP spid="59" grpId="0" animBg="1"/>
      <p:bldP spid="62" grpId="0"/>
      <p:bldP spid="63" grpId="0"/>
      <p:bldP spid="64" grpId="0"/>
      <p:bldP spid="65" grpId="0"/>
      <p:bldP spid="66" grpId="0"/>
      <p:bldP spid="5" grpId="0"/>
      <p:bldP spid="93" grpId="0" animBg="1"/>
      <p:bldP spid="110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3" grpId="0"/>
      <p:bldP spid="12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D45CE23-EC01-40F2-8816-20A79CA41A26}" vid="{2AB850FD-FA01-4747-A4E6-EEA2539510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891</Words>
  <Application>Microsoft Office PowerPoint</Application>
  <PresentationFormat>Widescreen</PresentationFormat>
  <Paragraphs>422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Bebas</vt:lpstr>
      <vt:lpstr>Calibri</vt:lpstr>
      <vt:lpstr>Cambria Math</vt:lpstr>
      <vt:lpstr>Wingdings</vt:lpstr>
      <vt:lpstr>ヒラギノ角ゴ Pro W3</vt:lpstr>
      <vt:lpstr>1_Office Theme</vt:lpstr>
      <vt:lpstr>Equation</vt:lpstr>
      <vt:lpstr>PowerPoint Presentation</vt:lpstr>
      <vt:lpstr>Vision-based Lateral Control – Running Example</vt:lpstr>
      <vt:lpstr>Vision-based Lateral Control – Results</vt:lpstr>
      <vt:lpstr>Motivation: workload variations</vt:lpstr>
      <vt:lpstr>Related Work</vt:lpstr>
      <vt:lpstr>Model-Based Design: sample as fast as possible</vt:lpstr>
      <vt:lpstr>Model-Based Design: challenges</vt:lpstr>
      <vt:lpstr>SPADe – Design Questions </vt:lpstr>
      <vt:lpstr>SPADe – Modelling</vt:lpstr>
      <vt:lpstr>SPADe – Modelling</vt:lpstr>
      <vt:lpstr>SPADe – Key Observations (1/2)</vt:lpstr>
      <vt:lpstr>SPADe – Key Observations (2/2)</vt:lpstr>
      <vt:lpstr>SPADe – Analysis and Design</vt:lpstr>
      <vt:lpstr>SPADe – Analysis and Design</vt:lpstr>
      <vt:lpstr>SPADe – Analysis and Design</vt:lpstr>
      <vt:lpstr>SPADe – Implementation</vt:lpstr>
      <vt:lpstr>SPADe – Conclusion</vt:lpstr>
      <vt:lpstr>PowerPoint Presentation</vt:lpstr>
    </vt:vector>
  </TitlesOfParts>
  <Company>TUe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Mohamed, S.</dc:creator>
  <cp:lastModifiedBy>Mohamed, S.</cp:lastModifiedBy>
  <cp:revision>63</cp:revision>
  <dcterms:created xsi:type="dcterms:W3CDTF">2018-08-24T10:51:59Z</dcterms:created>
  <dcterms:modified xsi:type="dcterms:W3CDTF">2018-08-25T11:42:55Z</dcterms:modified>
</cp:coreProperties>
</file>